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57" r:id="rId3"/>
    <p:sldId id="329" r:id="rId4"/>
    <p:sldId id="258" r:id="rId5"/>
    <p:sldId id="287" r:id="rId6"/>
    <p:sldId id="294" r:id="rId7"/>
    <p:sldId id="324" r:id="rId8"/>
    <p:sldId id="315" r:id="rId9"/>
    <p:sldId id="295" r:id="rId10"/>
    <p:sldId id="330" r:id="rId11"/>
    <p:sldId id="317" r:id="rId12"/>
    <p:sldId id="331" r:id="rId13"/>
    <p:sldId id="307" r:id="rId14"/>
    <p:sldId id="332" r:id="rId15"/>
    <p:sldId id="285" r:id="rId16"/>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000000"/>
    <a:srgbClr val="CC3300"/>
    <a:srgbClr val="FF0000"/>
    <a:srgbClr val="FFFF00"/>
    <a:srgbClr val="FFFF99"/>
    <a:srgbClr val="CC0000"/>
    <a:srgbClr val="FFFF66"/>
  </p:clrMru>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786" autoAdjust="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4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1269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1269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1269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C52E08F4-4C83-45AF-A945-8E2D2CB7593A}"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2B75DA3E-F6CA-4069-8862-8E08987BDF6B}"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标题幻灯片">
    <p:spTree>
      <p:nvGrpSpPr>
        <p:cNvPr id="1" name=""/>
        <p:cNvGrpSpPr/>
        <p:nvPr/>
      </p:nvGrpSpPr>
      <p:grpSpPr>
        <a:xfrm>
          <a:off x="0" y="0"/>
          <a:ext cx="0" cy="0"/>
          <a:chOff x="0" y="0"/>
          <a:chExt cx="0" cy="0"/>
        </a:xfrm>
      </p:grpSpPr>
      <p:sp>
        <p:nvSpPr>
          <p:cNvPr id="3157" name="Freeform 85"/>
          <p:cNvSpPr>
            <a:spLocks/>
          </p:cNvSpPr>
          <p:nvPr/>
        </p:nvSpPr>
        <p:spPr bwMode="gray">
          <a:xfrm>
            <a:off x="8096250" y="2590800"/>
            <a:ext cx="1047750" cy="2209800"/>
          </a:xfrm>
          <a:custGeom>
            <a:avLst/>
            <a:gdLst/>
            <a:ahLst/>
            <a:cxnLst>
              <a:cxn ang="0">
                <a:pos x="0" y="190"/>
              </a:cxn>
              <a:cxn ang="0">
                <a:pos x="770" y="0"/>
              </a:cxn>
              <a:cxn ang="0">
                <a:pos x="770" y="1392"/>
              </a:cxn>
              <a:cxn ang="0">
                <a:pos x="0" y="1116"/>
              </a:cxn>
              <a:cxn ang="0">
                <a:pos x="0" y="190"/>
              </a:cxn>
            </a:cxnLst>
            <a:rect l="0" t="0" r="r" b="b"/>
            <a:pathLst>
              <a:path w="770" h="1392">
                <a:moveTo>
                  <a:pt x="0" y="190"/>
                </a:moveTo>
                <a:lnTo>
                  <a:pt x="770" y="0"/>
                </a:lnTo>
                <a:lnTo>
                  <a:pt x="770" y="1392"/>
                </a:lnTo>
                <a:lnTo>
                  <a:pt x="0" y="1116"/>
                </a:lnTo>
                <a:lnTo>
                  <a:pt x="0" y="190"/>
                </a:lnTo>
                <a:close/>
              </a:path>
            </a:pathLst>
          </a:custGeom>
          <a:gradFill rotWithShape="1">
            <a:gsLst>
              <a:gs pos="0">
                <a:schemeClr val="accent2">
                  <a:gamma/>
                  <a:tint val="34510"/>
                  <a:invGamma/>
                </a:schemeClr>
              </a:gs>
              <a:gs pos="100000">
                <a:schemeClr val="accent2">
                  <a:alpha val="70000"/>
                </a:schemeClr>
              </a:gs>
            </a:gsLst>
            <a:lin ang="18900000" scaled="1"/>
          </a:gradFill>
          <a:ln w="9525">
            <a:noFill/>
            <a:round/>
            <a:headEnd/>
            <a:tailEnd/>
          </a:ln>
          <a:effectLst/>
        </p:spPr>
        <p:txBody>
          <a:bodyPr/>
          <a:lstStyle/>
          <a:p>
            <a:endParaRPr lang="zh-CN" altLang="en-US"/>
          </a:p>
        </p:txBody>
      </p:sp>
      <p:pic>
        <p:nvPicPr>
          <p:cNvPr id="3158" name="Picture 86" descr="Picture11"/>
          <p:cNvPicPr>
            <a:picLocks noChangeAspect="1" noChangeArrowheads="1"/>
          </p:cNvPicPr>
          <p:nvPr/>
        </p:nvPicPr>
        <p:blipFill>
          <a:blip r:embed="rId2" cstate="print"/>
          <a:srcRect l="4640" b="6425"/>
          <a:stretch>
            <a:fillRect/>
          </a:stretch>
        </p:blipFill>
        <p:spPr bwMode="gray">
          <a:xfrm>
            <a:off x="8229600" y="3419475"/>
            <a:ext cx="681038" cy="1200150"/>
          </a:xfrm>
          <a:prstGeom prst="rect">
            <a:avLst/>
          </a:prstGeom>
          <a:noFill/>
        </p:spPr>
      </p:pic>
      <p:sp>
        <p:nvSpPr>
          <p:cNvPr id="3150" name="Freeform 78"/>
          <p:cNvSpPr>
            <a:spLocks/>
          </p:cNvSpPr>
          <p:nvPr/>
        </p:nvSpPr>
        <p:spPr bwMode="gray">
          <a:xfrm>
            <a:off x="3575050" y="1878013"/>
            <a:ext cx="4538663" cy="4191000"/>
          </a:xfrm>
          <a:custGeom>
            <a:avLst/>
            <a:gdLst/>
            <a:ahLst/>
            <a:cxnLst>
              <a:cxn ang="0">
                <a:pos x="4" y="0"/>
              </a:cxn>
              <a:cxn ang="0">
                <a:pos x="2740" y="634"/>
              </a:cxn>
              <a:cxn ang="0">
                <a:pos x="2740" y="1577"/>
              </a:cxn>
              <a:cxn ang="0">
                <a:pos x="0" y="2636"/>
              </a:cxn>
              <a:cxn ang="0">
                <a:pos x="4" y="0"/>
              </a:cxn>
            </a:cxnLst>
            <a:rect l="0" t="0" r="r" b="b"/>
            <a:pathLst>
              <a:path w="2740" h="2636">
                <a:moveTo>
                  <a:pt x="4" y="0"/>
                </a:moveTo>
                <a:lnTo>
                  <a:pt x="2740" y="634"/>
                </a:lnTo>
                <a:lnTo>
                  <a:pt x="2740" y="1577"/>
                </a:lnTo>
                <a:lnTo>
                  <a:pt x="0" y="2636"/>
                </a:lnTo>
                <a:lnTo>
                  <a:pt x="4" y="0"/>
                </a:lnTo>
                <a:close/>
              </a:path>
            </a:pathLst>
          </a:custGeom>
          <a:gradFill rotWithShape="1">
            <a:gsLst>
              <a:gs pos="0">
                <a:schemeClr val="accent1"/>
              </a:gs>
              <a:gs pos="100000">
                <a:schemeClr val="accent1">
                  <a:gamma/>
                  <a:tint val="37255"/>
                  <a:invGamma/>
                </a:schemeClr>
              </a:gs>
            </a:gsLst>
            <a:lin ang="2700000" scaled="1"/>
          </a:gradFill>
          <a:ln w="9525">
            <a:noFill/>
            <a:round/>
            <a:headEnd/>
            <a:tailEnd/>
          </a:ln>
          <a:effectLst/>
        </p:spPr>
        <p:txBody>
          <a:bodyPr/>
          <a:lstStyle/>
          <a:p>
            <a:endParaRPr lang="zh-CN" altLang="en-US"/>
          </a:p>
        </p:txBody>
      </p:sp>
      <p:sp>
        <p:nvSpPr>
          <p:cNvPr id="3103" name="Rectangle 31"/>
          <p:cNvSpPr>
            <a:spLocks noChangeArrowheads="1"/>
          </p:cNvSpPr>
          <p:nvPr/>
        </p:nvSpPr>
        <p:spPr bwMode="gray">
          <a:xfrm>
            <a:off x="0" y="1878013"/>
            <a:ext cx="3594100" cy="4195762"/>
          </a:xfrm>
          <a:prstGeom prst="rect">
            <a:avLst/>
          </a:prstGeom>
          <a:gradFill rotWithShape="1">
            <a:gsLst>
              <a:gs pos="0">
                <a:schemeClr val="folHlink"/>
              </a:gs>
              <a:gs pos="100000">
                <a:schemeClr val="folHlink">
                  <a:gamma/>
                  <a:tint val="40392"/>
                  <a:invGamma/>
                </a:schemeClr>
              </a:gs>
            </a:gsLst>
            <a:lin ang="2700000" scaled="1"/>
          </a:gradFill>
          <a:ln w="9525">
            <a:noFill/>
            <a:miter lim="800000"/>
            <a:headEnd/>
            <a:tailEnd/>
          </a:ln>
          <a:effectLst/>
        </p:spPr>
        <p:txBody>
          <a:bodyPr wrap="none" anchor="ctr"/>
          <a:lstStyle/>
          <a:p>
            <a:endParaRPr lang="zh-CN" altLang="en-US"/>
          </a:p>
        </p:txBody>
      </p:sp>
      <p:pic>
        <p:nvPicPr>
          <p:cNvPr id="3146" name="Picture 74" descr="Picture11"/>
          <p:cNvPicPr>
            <a:picLocks noChangeAspect="1" noChangeArrowheads="1"/>
          </p:cNvPicPr>
          <p:nvPr/>
        </p:nvPicPr>
        <p:blipFill>
          <a:blip r:embed="rId3" cstate="print"/>
          <a:srcRect l="4640" b="6302"/>
          <a:stretch>
            <a:fillRect/>
          </a:stretch>
        </p:blipFill>
        <p:spPr bwMode="gray">
          <a:xfrm>
            <a:off x="0" y="2524125"/>
            <a:ext cx="2022475" cy="3563938"/>
          </a:xfrm>
          <a:prstGeom prst="rect">
            <a:avLst/>
          </a:prstGeom>
          <a:noFill/>
        </p:spPr>
      </p:pic>
      <p:sp>
        <p:nvSpPr>
          <p:cNvPr id="3143" name="AutoShape 71"/>
          <p:cNvSpPr>
            <a:spLocks noChangeArrowheads="1"/>
          </p:cNvSpPr>
          <p:nvPr/>
        </p:nvSpPr>
        <p:spPr bwMode="gray">
          <a:xfrm rot="1529854">
            <a:off x="1787525" y="3822700"/>
            <a:ext cx="636588" cy="2443163"/>
          </a:xfrm>
          <a:prstGeom prst="upArrow">
            <a:avLst>
              <a:gd name="adj1" fmla="val 47852"/>
              <a:gd name="adj2" fmla="val 72014"/>
            </a:avLst>
          </a:prstGeom>
          <a:solidFill>
            <a:srgbClr val="FFFFFF">
              <a:alpha val="16000"/>
            </a:srgbClr>
          </a:solidFill>
          <a:ln w="9525">
            <a:noFill/>
            <a:miter lim="800000"/>
            <a:headEnd/>
            <a:tailEnd/>
          </a:ln>
          <a:effectLst/>
        </p:spPr>
        <p:txBody>
          <a:bodyPr wrap="none" anchor="ctr"/>
          <a:lstStyle/>
          <a:p>
            <a:endParaRPr lang="zh-CN" altLang="en-US"/>
          </a:p>
        </p:txBody>
      </p:sp>
      <p:sp>
        <p:nvSpPr>
          <p:cNvPr id="3154" name="Freeform 82"/>
          <p:cNvSpPr>
            <a:spLocks/>
          </p:cNvSpPr>
          <p:nvPr/>
        </p:nvSpPr>
        <p:spPr bwMode="gray">
          <a:xfrm>
            <a:off x="-11113" y="4368800"/>
            <a:ext cx="9155113" cy="2484438"/>
          </a:xfrm>
          <a:custGeom>
            <a:avLst/>
            <a:gdLst/>
            <a:ahLst/>
            <a:cxnLst>
              <a:cxn ang="0">
                <a:pos x="2263" y="1065"/>
              </a:cxn>
              <a:cxn ang="0">
                <a:pos x="5118" y="0"/>
              </a:cxn>
              <a:cxn ang="0">
                <a:pos x="5760" y="269"/>
              </a:cxn>
              <a:cxn ang="0">
                <a:pos x="5767" y="1565"/>
              </a:cxn>
              <a:cxn ang="0">
                <a:pos x="0" y="1565"/>
              </a:cxn>
              <a:cxn ang="0">
                <a:pos x="7" y="1065"/>
              </a:cxn>
              <a:cxn ang="0">
                <a:pos x="2263" y="1065"/>
              </a:cxn>
            </a:cxnLst>
            <a:rect l="0" t="0" r="r" b="b"/>
            <a:pathLst>
              <a:path w="5767" h="1565">
                <a:moveTo>
                  <a:pt x="2263" y="1065"/>
                </a:moveTo>
                <a:lnTo>
                  <a:pt x="5118" y="0"/>
                </a:lnTo>
                <a:lnTo>
                  <a:pt x="5760" y="269"/>
                </a:lnTo>
                <a:lnTo>
                  <a:pt x="5767" y="1565"/>
                </a:lnTo>
                <a:lnTo>
                  <a:pt x="0" y="1565"/>
                </a:lnTo>
                <a:lnTo>
                  <a:pt x="7" y="1065"/>
                </a:lnTo>
                <a:lnTo>
                  <a:pt x="2263" y="1065"/>
                </a:lnTo>
                <a:close/>
              </a:path>
            </a:pathLst>
          </a:custGeom>
          <a:solidFill>
            <a:srgbClr val="FFFFFF"/>
          </a:solidFill>
          <a:ln w="9525">
            <a:noFill/>
            <a:round/>
            <a:headEnd/>
            <a:tailEnd/>
          </a:ln>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03"/>
                                        </p:tgtEl>
                                        <p:attrNameLst>
                                          <p:attrName>style.visibility</p:attrName>
                                        </p:attrNameLst>
                                      </p:cBhvr>
                                      <p:to>
                                        <p:strVal val="visible"/>
                                      </p:to>
                                    </p:set>
                                    <p:animEffect transition="in" filter="wipe(left)">
                                      <p:cBhvr>
                                        <p:cTn id="7" dur="500"/>
                                        <p:tgtEl>
                                          <p:spTgt spid="3103"/>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3150"/>
                                        </p:tgtEl>
                                        <p:attrNameLst>
                                          <p:attrName>style.visibility</p:attrName>
                                        </p:attrNameLst>
                                      </p:cBhvr>
                                      <p:to>
                                        <p:strVal val="visible"/>
                                      </p:to>
                                    </p:set>
                                    <p:animEffect transition="in" filter="wipe(left)">
                                      <p:cBhvr>
                                        <p:cTn id="10" dur="500"/>
                                        <p:tgtEl>
                                          <p:spTgt spid="3150"/>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3157"/>
                                        </p:tgtEl>
                                        <p:attrNameLst>
                                          <p:attrName>style.visibility</p:attrName>
                                        </p:attrNameLst>
                                      </p:cBhvr>
                                      <p:to>
                                        <p:strVal val="visible"/>
                                      </p:to>
                                    </p:set>
                                    <p:animEffect transition="in" filter="wipe(left)">
                                      <p:cBhvr>
                                        <p:cTn id="13" dur="500"/>
                                        <p:tgtEl>
                                          <p:spTgt spid="3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7" grpId="0" animBg="1"/>
      <p:bldP spid="3150" grpId="0" animBg="1"/>
      <p:bldP spid="310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F49907A-7A7E-40FA-B113-5EDBCC7F096B}"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8425"/>
            <a:ext cx="2057400" cy="6226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8425"/>
            <a:ext cx="6019800" cy="6226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891CC60-577F-4D4C-A55D-06B16E29CCD3}"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752600" y="98425"/>
            <a:ext cx="6858000" cy="10747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58749090-0984-4723-95BE-8ACA7E0E0134}" type="slidenum">
              <a:rPr lang="en-US" altLang="zh-CN"/>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752600" y="98425"/>
            <a:ext cx="6858000" cy="1074738"/>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1CF58056-E2E9-4A53-97B9-29BDE6981C70}" type="slidenum">
              <a:rPr lang="en-US" altLang="zh-CN"/>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52600" y="98425"/>
            <a:ext cx="6858000" cy="10747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D760B6BF-B401-4568-BBE5-D12C9D7DB260}" type="slidenum">
              <a:rPr lang="en-US" altLang="zh-CN"/>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1752600" y="98425"/>
            <a:ext cx="6858000" cy="1074738"/>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724400"/>
          </a:xfrm>
        </p:spPr>
        <p:txBody>
          <a:bodyPr/>
          <a:lstStyle/>
          <a:p>
            <a:r>
              <a:rPr lang="zh-CN" altLang="en-US" smtClean="0"/>
              <a:t>单击图标添加 </a:t>
            </a:r>
            <a:r>
              <a:rPr lang="en-US" altLang="zh-CN" smtClean="0"/>
              <a:t>SmartArt </a:t>
            </a:r>
            <a:r>
              <a:rPr lang="zh-CN" altLang="en-US" smtClean="0"/>
              <a:t>图形</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27373B5-5D9F-41C5-8760-74A125DA3FF4}"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19656CF-8F27-4E90-A1D0-A50ED830F0EF}"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FC237E2-FDAA-4C53-A38D-6A22C85EAC4E}"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2F2DED7-D101-4AC5-8D9A-C8F001D2AC25}"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C03DDC5-C82B-47FF-916C-CBE352B7773F}"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DC7AE46F-9CBB-46BD-974E-A29C6C9C20C4}"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721C1FC-CD6F-43F9-B3B4-1BF2CBFAE654}"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CB3CBF8-02AA-467A-81C2-8E6DD64752E2}"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Freeform 26"/>
          <p:cNvSpPr>
            <a:spLocks/>
          </p:cNvSpPr>
          <p:nvPr/>
        </p:nvSpPr>
        <p:spPr bwMode="gray">
          <a:xfrm>
            <a:off x="8685213" y="763588"/>
            <a:ext cx="511175" cy="5697537"/>
          </a:xfrm>
          <a:custGeom>
            <a:avLst/>
            <a:gdLst/>
            <a:ahLst/>
            <a:cxnLst>
              <a:cxn ang="0">
                <a:pos x="1" y="231"/>
              </a:cxn>
              <a:cxn ang="0">
                <a:pos x="417" y="0"/>
              </a:cxn>
              <a:cxn ang="0">
                <a:pos x="397" y="3208"/>
              </a:cxn>
              <a:cxn ang="0">
                <a:pos x="0" y="3438"/>
              </a:cxn>
              <a:cxn ang="0">
                <a:pos x="1" y="231"/>
              </a:cxn>
            </a:cxnLst>
            <a:rect l="0" t="0" r="r" b="b"/>
            <a:pathLst>
              <a:path w="417" h="3438">
                <a:moveTo>
                  <a:pt x="1" y="231"/>
                </a:moveTo>
                <a:lnTo>
                  <a:pt x="417" y="0"/>
                </a:lnTo>
                <a:lnTo>
                  <a:pt x="397" y="3208"/>
                </a:lnTo>
                <a:lnTo>
                  <a:pt x="0" y="3438"/>
                </a:lnTo>
                <a:lnTo>
                  <a:pt x="1" y="231"/>
                </a:lnTo>
                <a:close/>
              </a:path>
            </a:pathLst>
          </a:custGeom>
          <a:solidFill>
            <a:schemeClr val="accent2">
              <a:alpha val="16000"/>
            </a:schemeClr>
          </a:solidFill>
          <a:ln w="9525">
            <a:noFill/>
            <a:round/>
            <a:headEnd/>
            <a:tailEnd/>
          </a:ln>
          <a:effectLst/>
        </p:spPr>
        <p:txBody>
          <a:bodyPr/>
          <a:lstStyle/>
          <a:p>
            <a:endParaRPr lang="zh-CN" altLang="en-US"/>
          </a:p>
        </p:txBody>
      </p:sp>
      <p:sp>
        <p:nvSpPr>
          <p:cNvPr id="1051" name="Rectangle 27"/>
          <p:cNvSpPr>
            <a:spLocks noChangeArrowheads="1"/>
          </p:cNvSpPr>
          <p:nvPr/>
        </p:nvSpPr>
        <p:spPr bwMode="gray">
          <a:xfrm>
            <a:off x="0" y="1155700"/>
            <a:ext cx="8683625" cy="5308600"/>
          </a:xfrm>
          <a:prstGeom prst="rect">
            <a:avLst/>
          </a:prstGeom>
          <a:solidFill>
            <a:schemeClr val="folHlink">
              <a:alpha val="27000"/>
            </a:schemeClr>
          </a:solidFill>
          <a:ln w="9525">
            <a:noFill/>
            <a:miter lim="800000"/>
            <a:headEnd/>
            <a:tailEnd/>
          </a:ln>
          <a:effectLst/>
        </p:spPr>
        <p:txBody>
          <a:bodyPr wrap="none" anchor="ctr"/>
          <a:lstStyle/>
          <a:p>
            <a:endParaRPr lang="zh-CN" altLang="en-US"/>
          </a:p>
        </p:txBody>
      </p:sp>
      <p:sp>
        <p:nvSpPr>
          <p:cNvPr id="1027" name="Rectangle 3"/>
          <p:cNvSpPr>
            <a:spLocks noGrp="1" noChangeArrowheads="1"/>
          </p:cNvSpPr>
          <p:nvPr>
            <p:ph type="body" idx="1"/>
          </p:nvPr>
        </p:nvSpPr>
        <p:spPr bwMode="black">
          <a:xfrm>
            <a:off x="457200" y="1600200"/>
            <a:ext cx="822960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457200" y="6467475"/>
            <a:ext cx="2133600" cy="3016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733A2F85-DA01-4D2A-BA07-862E39FE76CD}" type="slidenum">
              <a:rPr lang="en-US" altLang="zh-CN"/>
              <a:pPr/>
              <a:t>‹#›</a:t>
            </a:fld>
            <a:endParaRPr lang="en-US" altLang="zh-CN"/>
          </a:p>
        </p:txBody>
      </p:sp>
      <p:pic>
        <p:nvPicPr>
          <p:cNvPr id="1040" name="Picture 16" descr="Picture11"/>
          <p:cNvPicPr>
            <a:picLocks noChangeAspect="1" noChangeArrowheads="1"/>
          </p:cNvPicPr>
          <p:nvPr/>
        </p:nvPicPr>
        <p:blipFill>
          <a:blip r:embed="rId17" cstate="print"/>
          <a:srcRect l="4640" b="6302"/>
          <a:stretch>
            <a:fillRect/>
          </a:stretch>
        </p:blipFill>
        <p:spPr bwMode="gray">
          <a:xfrm>
            <a:off x="609600" y="3294063"/>
            <a:ext cx="2022475" cy="3563937"/>
          </a:xfrm>
          <a:prstGeom prst="rect">
            <a:avLst/>
          </a:prstGeom>
          <a:noFill/>
        </p:spPr>
      </p:pic>
      <p:sp>
        <p:nvSpPr>
          <p:cNvPr id="1044" name="AutoShape 20"/>
          <p:cNvSpPr>
            <a:spLocks noChangeArrowheads="1"/>
          </p:cNvSpPr>
          <p:nvPr/>
        </p:nvSpPr>
        <p:spPr bwMode="gray">
          <a:xfrm rot="5400000">
            <a:off x="577850" y="-196850"/>
            <a:ext cx="520700" cy="1676400"/>
          </a:xfrm>
          <a:prstGeom prst="upArrow">
            <a:avLst>
              <a:gd name="adj1" fmla="val 47852"/>
              <a:gd name="adj2" fmla="val 60411"/>
            </a:avLst>
          </a:prstGeom>
          <a:solidFill>
            <a:schemeClr val="accent2"/>
          </a:solidFill>
          <a:ln w="9525">
            <a:noFill/>
            <a:miter lim="800000"/>
            <a:headEnd/>
            <a:tailEnd/>
          </a:ln>
          <a:effectLst/>
        </p:spPr>
        <p:txBody>
          <a:bodyPr wrap="none" anchor="ctr"/>
          <a:lstStyle/>
          <a:p>
            <a:endParaRPr lang="zh-CN" altLang="en-US"/>
          </a:p>
        </p:txBody>
      </p:sp>
      <p:sp>
        <p:nvSpPr>
          <p:cNvPr id="1045" name="AutoShape 21"/>
          <p:cNvSpPr>
            <a:spLocks noChangeArrowheads="1"/>
          </p:cNvSpPr>
          <p:nvPr/>
        </p:nvSpPr>
        <p:spPr bwMode="gray">
          <a:xfrm rot="5400000">
            <a:off x="268287" y="-192087"/>
            <a:ext cx="682625" cy="1219200"/>
          </a:xfrm>
          <a:prstGeom prst="upArrow">
            <a:avLst>
              <a:gd name="adj1" fmla="val 44657"/>
              <a:gd name="adj2" fmla="val 52325"/>
            </a:avLst>
          </a:prstGeom>
          <a:solidFill>
            <a:srgbClr val="F6831A"/>
          </a:solidFill>
          <a:ln w="9525">
            <a:noFill/>
            <a:miter lim="800000"/>
            <a:headEnd/>
            <a:tailEnd/>
          </a:ln>
          <a:effectLst/>
        </p:spPr>
        <p:txBody>
          <a:bodyPr wrap="none" anchor="ctr"/>
          <a:lstStyle/>
          <a:p>
            <a:endParaRPr lang="zh-CN" altLang="en-US"/>
          </a:p>
        </p:txBody>
      </p:sp>
      <p:sp>
        <p:nvSpPr>
          <p:cNvPr id="1046" name="AutoShape 22"/>
          <p:cNvSpPr>
            <a:spLocks noChangeArrowheads="1"/>
          </p:cNvSpPr>
          <p:nvPr/>
        </p:nvSpPr>
        <p:spPr bwMode="gray">
          <a:xfrm rot="5400000">
            <a:off x="423069" y="270669"/>
            <a:ext cx="381000" cy="1211262"/>
          </a:xfrm>
          <a:prstGeom prst="upArrow">
            <a:avLst>
              <a:gd name="adj1" fmla="val 47852"/>
              <a:gd name="adj2" fmla="val 59654"/>
            </a:avLst>
          </a:prstGeom>
          <a:solidFill>
            <a:schemeClr val="folHlink"/>
          </a:solidFill>
          <a:ln w="9525">
            <a:noFill/>
            <a:miter lim="800000"/>
            <a:headEnd/>
            <a:tailEnd/>
          </a:ln>
          <a:effectLst/>
        </p:spPr>
        <p:txBody>
          <a:bodyPr wrap="none" anchor="ctr"/>
          <a:lstStyle/>
          <a:p>
            <a:endParaRPr lang="zh-CN" altLang="en-US"/>
          </a:p>
        </p:txBody>
      </p:sp>
      <p:sp>
        <p:nvSpPr>
          <p:cNvPr id="1047" name="AutoShape 23"/>
          <p:cNvSpPr>
            <a:spLocks noChangeArrowheads="1"/>
          </p:cNvSpPr>
          <p:nvPr/>
        </p:nvSpPr>
        <p:spPr bwMode="gray">
          <a:xfrm rot="5400000">
            <a:off x="101600" y="550863"/>
            <a:ext cx="273050" cy="476250"/>
          </a:xfrm>
          <a:prstGeom prst="upArrow">
            <a:avLst>
              <a:gd name="adj1" fmla="val 38870"/>
              <a:gd name="adj2" fmla="val 62468"/>
            </a:avLst>
          </a:prstGeom>
          <a:solidFill>
            <a:srgbClr val="F6831A">
              <a:alpha val="60001"/>
            </a:srgbClr>
          </a:solidFill>
          <a:ln w="9525">
            <a:noFill/>
            <a:miter lim="800000"/>
            <a:headEnd/>
            <a:tailEnd/>
          </a:ln>
          <a:effectLst/>
        </p:spPr>
        <p:txBody>
          <a:bodyPr wrap="none" anchor="ctr"/>
          <a:lstStyle/>
          <a:p>
            <a:endParaRPr lang="zh-CN" altLang="en-US"/>
          </a:p>
        </p:txBody>
      </p:sp>
      <p:sp>
        <p:nvSpPr>
          <p:cNvPr id="1026" name="Rectangle 2"/>
          <p:cNvSpPr>
            <a:spLocks noGrp="1" noChangeArrowheads="1"/>
          </p:cNvSpPr>
          <p:nvPr>
            <p:ph type="title"/>
          </p:nvPr>
        </p:nvSpPr>
        <p:spPr bwMode="black">
          <a:xfrm>
            <a:off x="1752600" y="98425"/>
            <a:ext cx="6858000" cy="10747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49" name="Picture 25" descr="Picture11"/>
          <p:cNvPicPr>
            <a:picLocks noChangeAspect="1" noChangeArrowheads="1"/>
          </p:cNvPicPr>
          <p:nvPr/>
        </p:nvPicPr>
        <p:blipFill>
          <a:blip r:embed="rId17" cstate="print"/>
          <a:srcRect l="25345" b="6302"/>
          <a:stretch>
            <a:fillRect/>
          </a:stretch>
        </p:blipFill>
        <p:spPr bwMode="gray">
          <a:xfrm>
            <a:off x="0" y="4114800"/>
            <a:ext cx="1219200" cy="27432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045"/>
                                        </p:tgtEl>
                                        <p:attrNameLst>
                                          <p:attrName>style.visibility</p:attrName>
                                        </p:attrNameLst>
                                      </p:cBhvr>
                                      <p:to>
                                        <p:strVal val="visible"/>
                                      </p:to>
                                    </p:set>
                                    <p:animEffect transition="in" filter="strips(upRight)">
                                      <p:cBhvr>
                                        <p:cTn id="7" dur="500"/>
                                        <p:tgtEl>
                                          <p:spTgt spid="1045"/>
                                        </p:tgtEl>
                                      </p:cBhvr>
                                    </p:animEffect>
                                  </p:childTnLst>
                                </p:cTn>
                              </p:par>
                              <p:par>
                                <p:cTn id="8" presetID="18" presetClass="entr" presetSubtype="3" fill="hold" grpId="0" nodeType="withEffect">
                                  <p:stCondLst>
                                    <p:cond delay="300"/>
                                  </p:stCondLst>
                                  <p:childTnLst>
                                    <p:set>
                                      <p:cBhvr>
                                        <p:cTn id="9" dur="1" fill="hold">
                                          <p:stCondLst>
                                            <p:cond delay="0"/>
                                          </p:stCondLst>
                                        </p:cTn>
                                        <p:tgtEl>
                                          <p:spTgt spid="1046"/>
                                        </p:tgtEl>
                                        <p:attrNameLst>
                                          <p:attrName>style.visibility</p:attrName>
                                        </p:attrNameLst>
                                      </p:cBhvr>
                                      <p:to>
                                        <p:strVal val="visible"/>
                                      </p:to>
                                    </p:set>
                                    <p:animEffect transition="in" filter="strips(upRight)">
                                      <p:cBhvr>
                                        <p:cTn id="10" dur="500"/>
                                        <p:tgtEl>
                                          <p:spTgt spid="1046"/>
                                        </p:tgtEl>
                                      </p:cBhvr>
                                    </p:animEffect>
                                  </p:childTnLst>
                                </p:cTn>
                              </p:par>
                              <p:par>
                                <p:cTn id="11" presetID="18" presetClass="entr" presetSubtype="3" fill="hold" grpId="0" nodeType="withEffect">
                                  <p:stCondLst>
                                    <p:cond delay="500"/>
                                  </p:stCondLst>
                                  <p:childTnLst>
                                    <p:set>
                                      <p:cBhvr>
                                        <p:cTn id="12" dur="1" fill="hold">
                                          <p:stCondLst>
                                            <p:cond delay="0"/>
                                          </p:stCondLst>
                                        </p:cTn>
                                        <p:tgtEl>
                                          <p:spTgt spid="1047"/>
                                        </p:tgtEl>
                                        <p:attrNameLst>
                                          <p:attrName>style.visibility</p:attrName>
                                        </p:attrNameLst>
                                      </p:cBhvr>
                                      <p:to>
                                        <p:strVal val="visible"/>
                                      </p:to>
                                    </p:set>
                                    <p:animEffect transition="in" filter="strips(upRight)">
                                      <p:cBhvr>
                                        <p:cTn id="13" dur="500"/>
                                        <p:tgtEl>
                                          <p:spTgt spid="1047"/>
                                        </p:tgtEl>
                                      </p:cBhvr>
                                    </p:animEffect>
                                  </p:childTnLst>
                                </p:cTn>
                              </p:par>
                              <p:par>
                                <p:cTn id="14" presetID="18" presetClass="entr" presetSubtype="3" fill="hold" grpId="0" nodeType="withEffect">
                                  <p:stCondLst>
                                    <p:cond delay="900"/>
                                  </p:stCondLst>
                                  <p:childTnLst>
                                    <p:set>
                                      <p:cBhvr>
                                        <p:cTn id="15" dur="1" fill="hold">
                                          <p:stCondLst>
                                            <p:cond delay="0"/>
                                          </p:stCondLst>
                                        </p:cTn>
                                        <p:tgtEl>
                                          <p:spTgt spid="1044"/>
                                        </p:tgtEl>
                                        <p:attrNameLst>
                                          <p:attrName>style.visibility</p:attrName>
                                        </p:attrNameLst>
                                      </p:cBhvr>
                                      <p:to>
                                        <p:strVal val="visible"/>
                                      </p:to>
                                    </p:set>
                                    <p:animEffect transition="in" filter="strips(upRight)">
                                      <p:cBhvr>
                                        <p:cTn id="16" dur="500"/>
                                        <p:tgtEl>
                                          <p:spTgt spid="1044"/>
                                        </p:tgtEl>
                                      </p:cBhvr>
                                    </p:animEffec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ipe(left)">
                                      <p:cBhvr>
                                        <p:cTn id="2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 grpId="0" animBg="1"/>
      <p:bldP spid="1045" grpId="0" animBg="1"/>
      <p:bldP spid="1046" grpId="0" animBg="1"/>
      <p:bldP spid="1047" grpId="0" animBg="1"/>
      <p:bldP spid="1026" grpId="0"/>
    </p:bldLst>
  </p:timing>
  <p:txStyles>
    <p:titleStyle>
      <a:lvl1pPr algn="l" rtl="0" eaLnBrk="1" fontAlgn="base" hangingPunct="1">
        <a:spcBef>
          <a:spcPct val="0"/>
        </a:spcBef>
        <a:spcAft>
          <a:spcPct val="0"/>
        </a:spcAft>
        <a:defRPr sz="3600" b="1">
          <a:solidFill>
            <a:schemeClr val="tx2"/>
          </a:solidFill>
          <a:latin typeface="+mj-lt"/>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1115616" y="3140968"/>
            <a:ext cx="7315200" cy="1143000"/>
          </a:xfrm>
        </p:spPr>
        <p:txBody>
          <a:bodyPr/>
          <a:lstStyle/>
          <a:p>
            <a:pPr algn="ctr"/>
            <a:r>
              <a:rPr lang="zh-CN" altLang="en-US" dirty="0" smtClean="0">
                <a:solidFill>
                  <a:srgbClr val="FF0000"/>
                </a:solidFill>
                <a:latin typeface="黑体" pitchFamily="49" charset="-122"/>
                <a:ea typeface="黑体" pitchFamily="49" charset="-122"/>
              </a:rPr>
              <a:t>江西省第二轮本科专业综合评价</a:t>
            </a:r>
            <a:r>
              <a:rPr lang="en-US" altLang="zh-CN" dirty="0" smtClean="0">
                <a:solidFill>
                  <a:srgbClr val="FF0000"/>
                </a:solidFill>
                <a:latin typeface="黑体" pitchFamily="49" charset="-122"/>
                <a:ea typeface="黑体" pitchFamily="49" charset="-122"/>
              </a:rPr>
              <a:t/>
            </a:r>
            <a:br>
              <a:rPr lang="en-US" altLang="zh-CN" dirty="0" smtClean="0">
                <a:solidFill>
                  <a:srgbClr val="FF0000"/>
                </a:solidFill>
                <a:latin typeface="黑体" pitchFamily="49" charset="-122"/>
                <a:ea typeface="黑体" pitchFamily="49" charset="-122"/>
              </a:rPr>
            </a:br>
            <a:r>
              <a:rPr lang="zh-CN" altLang="en-US" dirty="0" smtClean="0">
                <a:solidFill>
                  <a:srgbClr val="FF0000"/>
                </a:solidFill>
                <a:latin typeface="黑体" pitchFamily="49" charset="-122"/>
                <a:ea typeface="黑体" pitchFamily="49" charset="-122"/>
              </a:rPr>
              <a:t>基本情况介绍及工作部署</a:t>
            </a:r>
            <a:endParaRPr lang="zh-CN" altLang="en-US"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 name="Rectangle 10"/>
          <p:cNvSpPr>
            <a:spLocks noChangeArrowheads="1"/>
          </p:cNvSpPr>
          <p:nvPr/>
        </p:nvSpPr>
        <p:spPr bwMode="black">
          <a:xfrm>
            <a:off x="1475656" y="3429000"/>
            <a:ext cx="6552728" cy="58477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eaLnBrk="0" hangingPunct="0"/>
            <a:r>
              <a:rPr lang="zh-CN" altLang="en-US" sz="3200" dirty="0" smtClean="0">
                <a:latin typeface="黑体" pitchFamily="49" charset="-122"/>
                <a:ea typeface="黑体" pitchFamily="49" charset="-122"/>
              </a:rPr>
              <a:t>第二</a:t>
            </a:r>
            <a:r>
              <a:rPr lang="zh-CN" altLang="en-US" sz="3200" dirty="0" smtClean="0">
                <a:latin typeface="黑体" pitchFamily="49" charset="-122"/>
                <a:ea typeface="黑体" pitchFamily="49" charset="-122"/>
              </a:rPr>
              <a:t>轮本科专业综合评价工作</a:t>
            </a:r>
            <a:r>
              <a:rPr lang="zh-CN" altLang="en-US" sz="3200" dirty="0" smtClean="0">
                <a:latin typeface="黑体" pitchFamily="49" charset="-122"/>
                <a:ea typeface="黑体" pitchFamily="49" charset="-122"/>
              </a:rPr>
              <a:t>方案</a:t>
            </a:r>
            <a:endParaRPr lang="en-US" altLang="zh-CN" sz="3200"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表格 21"/>
          <p:cNvGraphicFramePr>
            <a:graphicFrameLocks noGrp="1"/>
          </p:cNvGraphicFramePr>
          <p:nvPr/>
        </p:nvGraphicFramePr>
        <p:xfrm>
          <a:off x="72008" y="1196752"/>
          <a:ext cx="8604448" cy="5217386"/>
        </p:xfrm>
        <a:graphic>
          <a:graphicData uri="http://schemas.openxmlformats.org/drawingml/2006/table">
            <a:tbl>
              <a:tblPr>
                <a:tableStyleId>{D7AC3CCA-C797-4891-BE02-D94E43425B78}</a:tableStyleId>
              </a:tblPr>
              <a:tblGrid>
                <a:gridCol w="2123728"/>
                <a:gridCol w="5190053"/>
                <a:gridCol w="1290667"/>
              </a:tblGrid>
              <a:tr h="325564">
                <a:tc>
                  <a:txBody>
                    <a:bodyPr/>
                    <a:lstStyle/>
                    <a:p>
                      <a:pPr algn="ctr">
                        <a:lnSpc>
                          <a:spcPts val="2000"/>
                        </a:lnSpc>
                        <a:spcAft>
                          <a:spcPts val="0"/>
                        </a:spcAft>
                      </a:pPr>
                      <a:r>
                        <a:rPr lang="zh-CN" sz="1600" kern="0" dirty="0"/>
                        <a:t>时间</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ctr">
                        <a:lnSpc>
                          <a:spcPts val="2000"/>
                        </a:lnSpc>
                        <a:spcAft>
                          <a:spcPts val="0"/>
                        </a:spcAft>
                      </a:pPr>
                      <a:r>
                        <a:rPr lang="zh-CN" sz="1600" kern="0"/>
                        <a:t>工作内容</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ctr">
                        <a:lnSpc>
                          <a:spcPts val="2000"/>
                        </a:lnSpc>
                        <a:spcAft>
                          <a:spcPts val="0"/>
                        </a:spcAft>
                      </a:pPr>
                      <a:r>
                        <a:rPr lang="zh-CN" sz="1600" kern="0" dirty="0"/>
                        <a:t>责任单位</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r>
              <a:tr h="531711">
                <a:tc rowSpan="4">
                  <a:txBody>
                    <a:bodyPr/>
                    <a:lstStyle/>
                    <a:p>
                      <a:pPr algn="ctr">
                        <a:lnSpc>
                          <a:spcPts val="2000"/>
                        </a:lnSpc>
                        <a:spcAft>
                          <a:spcPts val="0"/>
                        </a:spcAft>
                      </a:pPr>
                      <a:r>
                        <a:rPr lang="zh-CN" sz="1600" kern="0" dirty="0"/>
                        <a:t>7月</a:t>
                      </a:r>
                      <a:r>
                        <a:rPr lang="en-US" sz="1600" kern="0" dirty="0"/>
                        <a:t>12</a:t>
                      </a:r>
                      <a:r>
                        <a:rPr lang="zh-CN" sz="1600" kern="0" dirty="0" smtClean="0"/>
                        <a:t>日-</a:t>
                      </a:r>
                      <a:r>
                        <a:rPr lang="en-US" sz="1600" kern="0" dirty="0"/>
                        <a:t>8</a:t>
                      </a:r>
                      <a:r>
                        <a:rPr lang="zh-CN" sz="1600" kern="0" dirty="0"/>
                        <a:t>月</a:t>
                      </a:r>
                      <a:r>
                        <a:rPr lang="en-US" sz="1600" kern="0" dirty="0"/>
                        <a:t>30</a:t>
                      </a:r>
                      <a:r>
                        <a:rPr lang="zh-CN" sz="1600" kern="0" dirty="0"/>
                        <a:t>日</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just">
                        <a:spcAft>
                          <a:spcPts val="0"/>
                        </a:spcAft>
                      </a:pPr>
                      <a:r>
                        <a:rPr lang="zh-CN" sz="1600" kern="0" dirty="0"/>
                        <a:t>1.</a:t>
                      </a:r>
                      <a:r>
                        <a:rPr lang="zh-CN" sz="1600" kern="100" dirty="0"/>
                        <a:t>召开全院教职员工参加的专业评价工作动员及培训会议。</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rowSpan="4">
                  <a:txBody>
                    <a:bodyPr/>
                    <a:lstStyle/>
                    <a:p>
                      <a:pPr algn="ctr">
                        <a:lnSpc>
                          <a:spcPts val="2000"/>
                        </a:lnSpc>
                        <a:spcAft>
                          <a:spcPts val="0"/>
                        </a:spcAft>
                      </a:pPr>
                      <a:r>
                        <a:rPr lang="zh-CN" sz="1600" kern="0" dirty="0" smtClean="0"/>
                        <a:t>参评</a:t>
                      </a:r>
                      <a:r>
                        <a:rPr lang="zh-CN" sz="1600" kern="0" dirty="0"/>
                        <a:t>学院</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r>
              <a:tr h="553865">
                <a:tc vMerge="1">
                  <a:txBody>
                    <a:bodyPr/>
                    <a:lstStyle/>
                    <a:p>
                      <a:endParaRPr lang="zh-CN" altLang="en-US"/>
                    </a:p>
                  </a:txBody>
                  <a:tcPr/>
                </a:tc>
                <a:tc>
                  <a:txBody>
                    <a:bodyPr/>
                    <a:lstStyle/>
                    <a:p>
                      <a:pPr algn="l">
                        <a:lnSpc>
                          <a:spcPts val="2000"/>
                        </a:lnSpc>
                        <a:spcAft>
                          <a:spcPts val="0"/>
                        </a:spcAft>
                      </a:pPr>
                      <a:r>
                        <a:rPr lang="zh-CN" sz="1600" kern="0"/>
                        <a:t>2.各学院成立评价工作领导小组、专业工作小组和督查组。</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325564">
                <a:tc vMerge="1">
                  <a:txBody>
                    <a:bodyPr/>
                    <a:lstStyle/>
                    <a:p>
                      <a:endParaRPr lang="zh-CN" altLang="en-US"/>
                    </a:p>
                  </a:txBody>
                  <a:tcPr/>
                </a:tc>
                <a:tc>
                  <a:txBody>
                    <a:bodyPr/>
                    <a:lstStyle/>
                    <a:p>
                      <a:pPr algn="l">
                        <a:lnSpc>
                          <a:spcPts val="2000"/>
                        </a:lnSpc>
                        <a:spcAft>
                          <a:spcPts val="0"/>
                        </a:spcAft>
                      </a:pPr>
                      <a:r>
                        <a:rPr lang="zh-CN" sz="1600" kern="0" dirty="0"/>
                        <a:t>3.制订学院本科专业综合评价工作实施方案。</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553865">
                <a:tc vMerge="1">
                  <a:txBody>
                    <a:bodyPr/>
                    <a:lstStyle/>
                    <a:p>
                      <a:endParaRPr lang="zh-CN" altLang="en-US"/>
                    </a:p>
                  </a:txBody>
                  <a:tcPr/>
                </a:tc>
                <a:tc>
                  <a:txBody>
                    <a:bodyPr/>
                    <a:lstStyle/>
                    <a:p>
                      <a:pPr algn="l">
                        <a:lnSpc>
                          <a:spcPts val="2000"/>
                        </a:lnSpc>
                        <a:spcAft>
                          <a:spcPts val="0"/>
                        </a:spcAft>
                      </a:pPr>
                      <a:r>
                        <a:rPr lang="en-US" sz="1600" kern="0"/>
                        <a:t>4.</a:t>
                      </a:r>
                      <a:r>
                        <a:rPr lang="zh-CN" sz="1600" kern="0"/>
                        <a:t>各专业动员全体教职员工全方位广泛收集专业评价的数据材料。</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325564">
                <a:tc rowSpan="5">
                  <a:txBody>
                    <a:bodyPr/>
                    <a:lstStyle/>
                    <a:p>
                      <a:pPr algn="ctr">
                        <a:lnSpc>
                          <a:spcPts val="2000"/>
                        </a:lnSpc>
                        <a:spcAft>
                          <a:spcPts val="0"/>
                        </a:spcAft>
                      </a:pPr>
                      <a:r>
                        <a:rPr lang="en-US" sz="1600" kern="0" dirty="0"/>
                        <a:t>9</a:t>
                      </a:r>
                      <a:r>
                        <a:rPr lang="zh-CN" sz="1600" kern="0" dirty="0"/>
                        <a:t>月</a:t>
                      </a:r>
                      <a:r>
                        <a:rPr lang="en-US" sz="1600" kern="0" dirty="0"/>
                        <a:t>1</a:t>
                      </a:r>
                      <a:r>
                        <a:rPr lang="zh-CN" sz="1600" kern="0" dirty="0"/>
                        <a:t>日-</a:t>
                      </a:r>
                      <a:r>
                        <a:rPr lang="en-US" sz="1600" kern="0" dirty="0"/>
                        <a:t>10</a:t>
                      </a:r>
                      <a:r>
                        <a:rPr lang="zh-CN" sz="1600" kern="0" dirty="0"/>
                        <a:t>月30日</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l">
                        <a:lnSpc>
                          <a:spcPts val="2000"/>
                        </a:lnSpc>
                        <a:spcAft>
                          <a:spcPts val="0"/>
                        </a:spcAft>
                      </a:pPr>
                      <a:r>
                        <a:rPr lang="zh-CN" sz="1600" kern="0"/>
                        <a:t>1.参加省教育厅组织的数据采集填报培训。</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rowSpan="5">
                  <a:txBody>
                    <a:bodyPr/>
                    <a:lstStyle/>
                    <a:p>
                      <a:pPr algn="ctr">
                        <a:lnSpc>
                          <a:spcPts val="2000"/>
                        </a:lnSpc>
                        <a:spcAft>
                          <a:spcPts val="0"/>
                        </a:spcAft>
                      </a:pPr>
                      <a:r>
                        <a:rPr lang="zh-CN" altLang="en-US" sz="1600" kern="0" dirty="0" smtClean="0"/>
                        <a:t>教务处</a:t>
                      </a:r>
                      <a:endParaRPr lang="en-US" altLang="zh-CN" sz="1600" kern="0" dirty="0" smtClean="0"/>
                    </a:p>
                    <a:p>
                      <a:pPr algn="ctr">
                        <a:lnSpc>
                          <a:spcPts val="2000"/>
                        </a:lnSpc>
                        <a:spcAft>
                          <a:spcPts val="0"/>
                        </a:spcAft>
                      </a:pPr>
                      <a:r>
                        <a:rPr lang="zh-CN" sz="1600" kern="0" dirty="0" smtClean="0"/>
                        <a:t>参评</a:t>
                      </a:r>
                      <a:r>
                        <a:rPr lang="zh-CN" sz="1600" kern="0" dirty="0"/>
                        <a:t>学院</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r>
              <a:tr h="339807">
                <a:tc vMerge="1">
                  <a:txBody>
                    <a:bodyPr/>
                    <a:lstStyle/>
                    <a:p>
                      <a:endParaRPr lang="zh-CN" altLang="en-US"/>
                    </a:p>
                  </a:txBody>
                  <a:tcPr/>
                </a:tc>
                <a:tc>
                  <a:txBody>
                    <a:bodyPr/>
                    <a:lstStyle/>
                    <a:p>
                      <a:pPr algn="l">
                        <a:lnSpc>
                          <a:spcPts val="2000"/>
                        </a:lnSpc>
                        <a:spcAft>
                          <a:spcPts val="0"/>
                        </a:spcAft>
                      </a:pPr>
                      <a:r>
                        <a:rPr lang="en-US" sz="1600" kern="0"/>
                        <a:t>2.</a:t>
                      </a:r>
                      <a:r>
                        <a:rPr lang="zh-CN" sz="1600" kern="0"/>
                        <a:t>全校教学资源和保障条件的配置和协调。</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553865">
                <a:tc vMerge="1">
                  <a:txBody>
                    <a:bodyPr/>
                    <a:lstStyle/>
                    <a:p>
                      <a:endParaRPr lang="zh-CN" altLang="en-US"/>
                    </a:p>
                  </a:txBody>
                  <a:tcPr/>
                </a:tc>
                <a:tc>
                  <a:txBody>
                    <a:bodyPr/>
                    <a:lstStyle/>
                    <a:p>
                      <a:pPr algn="l">
                        <a:lnSpc>
                          <a:spcPts val="2000"/>
                        </a:lnSpc>
                        <a:spcAft>
                          <a:spcPts val="0"/>
                        </a:spcAft>
                      </a:pPr>
                      <a:r>
                        <a:rPr lang="zh-CN" sz="1600" kern="0"/>
                        <a:t>3.各专业填报专业基本信息状态数据，撰写定性评价材料。</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339807">
                <a:tc vMerge="1">
                  <a:txBody>
                    <a:bodyPr/>
                    <a:lstStyle/>
                    <a:p>
                      <a:endParaRPr lang="zh-CN" altLang="en-US"/>
                    </a:p>
                  </a:txBody>
                  <a:tcPr/>
                </a:tc>
                <a:tc>
                  <a:txBody>
                    <a:bodyPr/>
                    <a:lstStyle/>
                    <a:p>
                      <a:pPr algn="l">
                        <a:lnSpc>
                          <a:spcPts val="2000"/>
                        </a:lnSpc>
                        <a:spcAft>
                          <a:spcPts val="0"/>
                        </a:spcAft>
                      </a:pPr>
                      <a:r>
                        <a:rPr lang="zh-CN" sz="1600" kern="0"/>
                        <a:t>4.请专家三评三改，不断打磨完善。</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553865">
                <a:tc vMerge="1">
                  <a:txBody>
                    <a:bodyPr/>
                    <a:lstStyle/>
                    <a:p>
                      <a:endParaRPr lang="zh-CN" altLang="en-US"/>
                    </a:p>
                  </a:txBody>
                  <a:tcPr/>
                </a:tc>
                <a:tc>
                  <a:txBody>
                    <a:bodyPr/>
                    <a:lstStyle/>
                    <a:p>
                      <a:pPr algn="l">
                        <a:lnSpc>
                          <a:spcPts val="2000"/>
                        </a:lnSpc>
                        <a:spcAft>
                          <a:spcPts val="0"/>
                        </a:spcAft>
                      </a:pPr>
                      <a:r>
                        <a:rPr lang="en-US" sz="1600" kern="0"/>
                        <a:t>5</a:t>
                      </a:r>
                      <a:r>
                        <a:rPr lang="zh-CN" sz="1600" kern="0"/>
                        <a:t>.教务处在验收合格的基础上，组织各评价专业上报各项材料与数据。</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vMerge="1">
                  <a:txBody>
                    <a:bodyPr/>
                    <a:lstStyle/>
                    <a:p>
                      <a:endParaRPr lang="zh-CN" altLang="en-US"/>
                    </a:p>
                  </a:txBody>
                  <a:tcPr/>
                </a:tc>
              </a:tr>
              <a:tr h="813909">
                <a:tc>
                  <a:txBody>
                    <a:bodyPr/>
                    <a:lstStyle/>
                    <a:p>
                      <a:pPr algn="ctr">
                        <a:lnSpc>
                          <a:spcPts val="2000"/>
                        </a:lnSpc>
                        <a:spcAft>
                          <a:spcPts val="0"/>
                        </a:spcAft>
                      </a:pPr>
                      <a:r>
                        <a:rPr lang="zh-CN" sz="1600" kern="0" dirty="0"/>
                        <a:t>11月</a:t>
                      </a:r>
                      <a:r>
                        <a:rPr lang="en-US" sz="1600" kern="0" dirty="0"/>
                        <a:t>-12</a:t>
                      </a:r>
                      <a:r>
                        <a:rPr lang="zh-CN" sz="1600" kern="0" dirty="0"/>
                        <a:t>月</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l">
                        <a:lnSpc>
                          <a:spcPts val="2000"/>
                        </a:lnSpc>
                        <a:spcAft>
                          <a:spcPts val="0"/>
                        </a:spcAft>
                      </a:pPr>
                      <a:r>
                        <a:rPr lang="zh-CN" sz="1600" kern="0"/>
                        <a:t>各专业负责人按照教指委和学校核查意见对材料进行定点修改和完善。</a:t>
                      </a:r>
                      <a:endParaRPr lang="zh-CN" sz="1600" kern="10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c>
                  <a:txBody>
                    <a:bodyPr/>
                    <a:lstStyle/>
                    <a:p>
                      <a:pPr algn="ctr">
                        <a:lnSpc>
                          <a:spcPts val="2000"/>
                        </a:lnSpc>
                        <a:spcAft>
                          <a:spcPts val="0"/>
                        </a:spcAft>
                      </a:pPr>
                      <a:r>
                        <a:rPr lang="zh-CN" sz="1600" kern="0" dirty="0" smtClean="0"/>
                        <a:t>教务处</a:t>
                      </a:r>
                      <a:endParaRPr lang="en-US" altLang="zh-CN" sz="1600" kern="0" dirty="0" smtClean="0"/>
                    </a:p>
                    <a:p>
                      <a:pPr algn="ctr">
                        <a:lnSpc>
                          <a:spcPts val="2000"/>
                        </a:lnSpc>
                        <a:spcAft>
                          <a:spcPts val="0"/>
                        </a:spcAft>
                      </a:pPr>
                      <a:r>
                        <a:rPr lang="zh-CN" sz="1600" kern="0" dirty="0" smtClean="0"/>
                        <a:t>参评</a:t>
                      </a:r>
                      <a:r>
                        <a:rPr lang="zh-CN" sz="1600" kern="0" dirty="0"/>
                        <a:t>专业</a:t>
                      </a:r>
                      <a:endParaRPr lang="zh-CN" sz="1600" kern="100" dirty="0">
                        <a:latin typeface="华文仿宋" pitchFamily="2" charset="-122"/>
                        <a:ea typeface="华文仿宋" pitchFamily="2" charset="-122"/>
                        <a:cs typeface="Times New Roman"/>
                      </a:endParaRPr>
                    </a:p>
                  </a:txBody>
                  <a:tcPr marL="40312" marR="40312" marT="0" marB="0" anchor="ctr">
                    <a:cell3D prstMaterial="dkEdge">
                      <a:bevel prst="cross"/>
                      <a:lightRig rig="flood" dir="t"/>
                    </a:cell3D>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2" name="Rectangle 12"/>
          <p:cNvSpPr>
            <a:spLocks noChangeArrowheads="1"/>
          </p:cNvSpPr>
          <p:nvPr/>
        </p:nvSpPr>
        <p:spPr bwMode="black">
          <a:xfrm>
            <a:off x="2627784" y="3420289"/>
            <a:ext cx="3722712" cy="58477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eaLnBrk="0" hangingPunct="0"/>
            <a:r>
              <a:rPr lang="zh-CN" altLang="en-US" sz="3200" dirty="0" smtClean="0">
                <a:latin typeface="黑体" pitchFamily="49" charset="-122"/>
                <a:ea typeface="黑体" pitchFamily="49" charset="-122"/>
              </a:rPr>
              <a:t>暑期工作提示</a:t>
            </a:r>
            <a:endParaRPr lang="en-US" altLang="zh-CN" sz="3200"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dirty="0" smtClean="0">
                <a:ea typeface="宋体" charset="-122"/>
              </a:rPr>
              <a:t>教指委委员的工作</a:t>
            </a:r>
            <a:endParaRPr lang="en-US" altLang="zh-CN" dirty="0">
              <a:ea typeface="宋体" charset="-122"/>
            </a:endParaRPr>
          </a:p>
        </p:txBody>
      </p:sp>
      <p:sp>
        <p:nvSpPr>
          <p:cNvPr id="27" name="TextBox 26"/>
          <p:cNvSpPr txBox="1"/>
          <p:nvPr/>
        </p:nvSpPr>
        <p:spPr>
          <a:xfrm>
            <a:off x="827584" y="2708920"/>
            <a:ext cx="7416824" cy="1938992"/>
          </a:xfrm>
          <a:prstGeom prst="rect">
            <a:avLst/>
          </a:prstGeom>
          <a:noFill/>
        </p:spPr>
        <p:txBody>
          <a:bodyPr wrap="square" rtlCol="0">
            <a:spAutoFit/>
          </a:bodyPr>
          <a:lstStyle/>
          <a:p>
            <a:r>
              <a:rPr lang="zh-CN" altLang="en-US" sz="2400" dirty="0" smtClean="0">
                <a:latin typeface="华文仿宋" pitchFamily="2" charset="-122"/>
                <a:ea typeface="华文仿宋" pitchFamily="2" charset="-122"/>
              </a:rPr>
              <a:t>一、</a:t>
            </a:r>
            <a:r>
              <a:rPr lang="zh-CN" altLang="zh-CN" sz="2400" dirty="0" smtClean="0">
                <a:latin typeface="华文仿宋" pitchFamily="2" charset="-122"/>
                <a:ea typeface="华文仿宋" pitchFamily="2" charset="-122"/>
              </a:rPr>
              <a:t>教指委委员提前认真学习领会江西省第二轮本科专业综合评价实施方案及其通用指标体系</a:t>
            </a:r>
            <a:r>
              <a:rPr lang="zh-CN" altLang="en-US" sz="2400" dirty="0" smtClean="0">
                <a:latin typeface="华文仿宋" pitchFamily="2" charset="-122"/>
                <a:ea typeface="华文仿宋" pitchFamily="2" charset="-122"/>
              </a:rPr>
              <a:t>。</a:t>
            </a:r>
            <a:endParaRPr lang="en-US" altLang="zh-CN" sz="2400" dirty="0" smtClean="0">
              <a:latin typeface="华文仿宋" pitchFamily="2" charset="-122"/>
              <a:ea typeface="华文仿宋" pitchFamily="2" charset="-122"/>
            </a:endParaRPr>
          </a:p>
          <a:p>
            <a:endParaRPr lang="en-US" altLang="zh-CN" sz="2400" dirty="0" smtClean="0">
              <a:latin typeface="华文仿宋" pitchFamily="2" charset="-122"/>
              <a:ea typeface="华文仿宋" pitchFamily="2" charset="-122"/>
            </a:endParaRPr>
          </a:p>
          <a:p>
            <a:r>
              <a:rPr lang="zh-CN" altLang="en-US" sz="2400" dirty="0" smtClean="0">
                <a:latin typeface="华文仿宋" pitchFamily="2" charset="-122"/>
                <a:ea typeface="华文仿宋" pitchFamily="2" charset="-122"/>
              </a:rPr>
              <a:t>二、组织各专业教师讨论通用指标体系，并做好参加省教指委组织的指标体系讨论会的发言材料。</a:t>
            </a:r>
            <a:endParaRPr lang="zh-CN" altLang="en-US" sz="2400" dirty="0">
              <a:latin typeface="华文仿宋" pitchFamily="2" charset="-122"/>
              <a:ea typeface="华文仿宋"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dirty="0" smtClean="0">
                <a:ea typeface="宋体" charset="-122"/>
              </a:rPr>
              <a:t>各二级学院的工作</a:t>
            </a:r>
            <a:endParaRPr lang="en-US" altLang="zh-CN" dirty="0">
              <a:ea typeface="宋体" charset="-122"/>
            </a:endParaRPr>
          </a:p>
        </p:txBody>
      </p:sp>
      <p:sp>
        <p:nvSpPr>
          <p:cNvPr id="175105" name="Rectangle 1"/>
          <p:cNvSpPr>
            <a:spLocks noChangeArrowheads="1"/>
          </p:cNvSpPr>
          <p:nvPr/>
        </p:nvSpPr>
        <p:spPr bwMode="auto">
          <a:xfrm>
            <a:off x="395536" y="1268760"/>
            <a:ext cx="7992888" cy="5126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5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一</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a:t>
            </a:r>
            <a:r>
              <a:rPr kumimoji="0" lang="zh-CN"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召开全院教职员工参加的专业评价工作动员及培训会议，部署工作。</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7</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月</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20</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日前完成。</a:t>
            </a:r>
            <a:endPar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宋体" pitchFamily="2" charset="-122"/>
            </a:endParaRPr>
          </a:p>
          <a:p>
            <a:pPr marL="0" marR="0" lvl="0" indent="3556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二、</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成立学院专业评价组织机构。学院成立由书记、院长任组长，教学院长任副组长、领导班子成员、教学办负责人、学工办负责人、系主任（教研室主任）参加的专业评价工作领导小组；各参评专业成立由系主任任组长、负责教学材料教师和负责学生材料教师组成的工作小组；学院教学督导组成督查组。</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7</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月</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26</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前完成。</a:t>
            </a:r>
            <a:endPar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宋体" pitchFamily="2" charset="-122"/>
            </a:endParaRPr>
          </a:p>
          <a:p>
            <a:pPr marL="0" marR="0" lvl="0" indent="3556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三、制订学院本科专业综合评价工作方案。</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7</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月</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26</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日前完成。</a:t>
            </a:r>
            <a:endPar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宋体" pitchFamily="2" charset="-122"/>
            </a:endParaRPr>
          </a:p>
          <a:p>
            <a:pPr marL="0" marR="0" lvl="0" indent="3556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四、动员全院教职员工和校友对照指标体系要求全方位广泛收集数据和材料（专业建设、课程建设、教师队伍建设、教师教学科研业绩，学生学习及校友业绩、社会反响等材料）。</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8</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月</a:t>
            </a:r>
            <a:r>
              <a:rPr kumimoji="0" lang="en-US" altLang="zh-CN"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28</a:t>
            </a:r>
            <a:r>
              <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楷体" pitchFamily="49" charset="-122"/>
              </a:rPr>
              <a:t>日前完成。</a:t>
            </a:r>
            <a:endParaRPr kumimoji="0" lang="zh-CN" altLang="en-US" sz="2000" b="0" i="0" u="none" strike="noStrike" cap="none" normalizeH="0" baseline="0" dirty="0" smtClean="0">
              <a:ln>
                <a:noFill/>
              </a:ln>
              <a:solidFill>
                <a:schemeClr val="tx1"/>
              </a:solidFill>
              <a:effectLst/>
              <a:latin typeface="华文仿宋" pitchFamily="2" charset="-122"/>
              <a:ea typeface="华文仿宋" pitchFamily="2" charset="-122"/>
              <a:cs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3059832" y="3356992"/>
            <a:ext cx="3733800" cy="476250"/>
          </a:xfrm>
          <a:prstGeom prst="rect">
            <a:avLst/>
          </a:prstGeom>
        </p:spPr>
        <p:txBody>
          <a:bodyPr wrap="none" fromWordArt="1">
            <a:prstTxWarp prst="textPlain">
              <a:avLst>
                <a:gd name="adj" fmla="val 50000"/>
              </a:avLst>
            </a:prstTxWarp>
          </a:bodyPr>
          <a:lstStyle/>
          <a:p>
            <a:pPr algn="ctr"/>
            <a:r>
              <a:rPr lang="zh-CN" altLang="en-US" sz="3600" kern="10" dirty="0" smtClean="0">
                <a:ln w="19050">
                  <a:solidFill>
                    <a:srgbClr val="FFFFFF"/>
                  </a:solidFill>
                  <a:round/>
                  <a:headEnd/>
                  <a:tailEnd/>
                </a:ln>
                <a:solidFill>
                  <a:schemeClr val="tx2"/>
                </a:solidFill>
                <a:effectLst>
                  <a:outerShdw dist="28398" dir="3806097" algn="ctr" rotWithShape="0">
                    <a:schemeClr val="bg2">
                      <a:alpha val="50000"/>
                    </a:schemeClr>
                  </a:outerShdw>
                </a:effectLst>
                <a:latin typeface="Verdana"/>
                <a:ea typeface="Verdana"/>
                <a:cs typeface="Verdana"/>
              </a:rPr>
              <a:t>谢谢</a:t>
            </a:r>
            <a:r>
              <a:rPr lang="en-US" altLang="zh-CN" sz="3600" kern="10" dirty="0" smtClean="0">
                <a:ln w="19050">
                  <a:solidFill>
                    <a:srgbClr val="FFFFFF"/>
                  </a:solidFill>
                  <a:round/>
                  <a:headEnd/>
                  <a:tailEnd/>
                </a:ln>
                <a:solidFill>
                  <a:schemeClr val="tx2"/>
                </a:solidFill>
                <a:effectLst>
                  <a:outerShdw dist="28398" dir="3806097" algn="ctr" rotWithShape="0">
                    <a:schemeClr val="bg2">
                      <a:alpha val="50000"/>
                    </a:schemeClr>
                  </a:outerShdw>
                </a:effectLst>
                <a:latin typeface="Verdana"/>
                <a:ea typeface="Verdana"/>
                <a:cs typeface="Verdana"/>
              </a:rPr>
              <a:t>!</a:t>
            </a:r>
            <a:endParaRPr lang="zh-CN" altLang="en-US" sz="3600" kern="10" dirty="0">
              <a:ln w="19050">
                <a:solidFill>
                  <a:srgbClr val="FFFFFF"/>
                </a:solidFill>
                <a:round/>
                <a:headEnd/>
                <a:tailEnd/>
              </a:ln>
              <a:solidFill>
                <a:schemeClr val="tx2"/>
              </a:solidFill>
              <a:effectLst>
                <a:outerShdw dist="28398" dir="3806097" algn="ctr" rotWithShape="0">
                  <a:schemeClr val="bg2">
                    <a:alpha val="50000"/>
                  </a:schemeClr>
                </a:outerShdw>
              </a:effectLst>
              <a:latin typeface="Verdana"/>
              <a:cs typeface="Verdan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9" name="Picture 49" descr="arrow_metal01"/>
          <p:cNvPicPr>
            <a:picLocks noChangeAspect="1" noChangeArrowheads="1"/>
          </p:cNvPicPr>
          <p:nvPr/>
        </p:nvPicPr>
        <p:blipFill>
          <a:blip r:embed="rId2" cstate="print">
            <a:lum contrast="6000"/>
          </a:blip>
          <a:srcRect/>
          <a:stretch>
            <a:fillRect/>
          </a:stretch>
        </p:blipFill>
        <p:spPr bwMode="auto">
          <a:xfrm>
            <a:off x="914400" y="2286000"/>
            <a:ext cx="2543175" cy="3392488"/>
          </a:xfrm>
          <a:prstGeom prst="rect">
            <a:avLst/>
          </a:prstGeom>
          <a:noFill/>
        </p:spPr>
      </p:pic>
      <p:sp>
        <p:nvSpPr>
          <p:cNvPr id="35844" name="Line 4"/>
          <p:cNvSpPr>
            <a:spLocks noChangeShapeType="1"/>
          </p:cNvSpPr>
          <p:nvPr/>
        </p:nvSpPr>
        <p:spPr bwMode="black">
          <a:xfrm>
            <a:off x="2971800" y="2984252"/>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35847" name="Rectangle 7"/>
          <p:cNvSpPr>
            <a:spLocks noGrp="1" noChangeArrowheads="1"/>
          </p:cNvSpPr>
          <p:nvPr>
            <p:ph type="title"/>
          </p:nvPr>
        </p:nvSpPr>
        <p:spPr>
          <a:xfrm>
            <a:off x="1752600" y="98425"/>
            <a:ext cx="2675384" cy="1074738"/>
          </a:xfrm>
        </p:spPr>
        <p:txBody>
          <a:bodyPr/>
          <a:lstStyle/>
          <a:p>
            <a:r>
              <a:rPr lang="zh-CN" altLang="en-US" sz="4000" dirty="0" smtClean="0">
                <a:latin typeface="黑体" pitchFamily="49" charset="-122"/>
                <a:ea typeface="黑体" pitchFamily="49" charset="-122"/>
              </a:rPr>
              <a:t>主要内容</a:t>
            </a:r>
            <a:endParaRPr lang="en-US" altLang="zh-CN" sz="4000" dirty="0">
              <a:latin typeface="黑体" pitchFamily="49" charset="-122"/>
              <a:ea typeface="黑体" pitchFamily="49" charset="-122"/>
            </a:endParaRPr>
          </a:p>
        </p:txBody>
      </p:sp>
      <p:sp>
        <p:nvSpPr>
          <p:cNvPr id="35848" name="Rectangle 8"/>
          <p:cNvSpPr>
            <a:spLocks noChangeArrowheads="1"/>
          </p:cNvSpPr>
          <p:nvPr/>
        </p:nvSpPr>
        <p:spPr bwMode="black">
          <a:xfrm>
            <a:off x="3491880" y="2492896"/>
            <a:ext cx="4226768" cy="461665"/>
          </a:xfrm>
          <a:prstGeom prst="rect">
            <a:avLst/>
          </a:prstGeom>
          <a:noFill/>
          <a:ln w="9525">
            <a:noFill/>
            <a:miter lim="800000"/>
            <a:headEnd/>
            <a:tailEnd/>
          </a:ln>
          <a:effectLst/>
        </p:spPr>
        <p:txBody>
          <a:bodyPr wrap="square">
            <a:spAutoFit/>
          </a:bodyPr>
          <a:lstStyle/>
          <a:p>
            <a:pPr eaLnBrk="0" hangingPunct="0"/>
            <a:r>
              <a:rPr lang="zh-CN" altLang="en-US" sz="2400" dirty="0" smtClean="0">
                <a:latin typeface="黑体" pitchFamily="49" charset="-122"/>
                <a:ea typeface="黑体" pitchFamily="49" charset="-122"/>
              </a:rPr>
              <a:t>第二轮本科</a:t>
            </a:r>
            <a:r>
              <a:rPr lang="zh-CN" altLang="en-US" sz="2400" dirty="0" smtClean="0">
                <a:latin typeface="黑体" pitchFamily="49" charset="-122"/>
                <a:ea typeface="黑体" pitchFamily="49" charset="-122"/>
              </a:rPr>
              <a:t>专业</a:t>
            </a:r>
            <a:r>
              <a:rPr lang="zh-CN" altLang="en-US" sz="2400" dirty="0" smtClean="0">
                <a:latin typeface="黑体" pitchFamily="49" charset="-122"/>
                <a:ea typeface="黑体" pitchFamily="49" charset="-122"/>
              </a:rPr>
              <a:t>综合评价</a:t>
            </a:r>
            <a:r>
              <a:rPr lang="zh-CN" altLang="en-US" sz="2400" dirty="0" smtClean="0">
                <a:latin typeface="黑体" pitchFamily="49" charset="-122"/>
                <a:ea typeface="黑体" pitchFamily="49" charset="-122"/>
              </a:rPr>
              <a:t>介绍</a:t>
            </a:r>
            <a:endParaRPr lang="en-US" altLang="zh-CN" sz="2400" dirty="0">
              <a:latin typeface="黑体" pitchFamily="49" charset="-122"/>
              <a:ea typeface="黑体" pitchFamily="49" charset="-122"/>
            </a:endParaRPr>
          </a:p>
        </p:txBody>
      </p:sp>
      <p:sp>
        <p:nvSpPr>
          <p:cNvPr id="35850" name="Rectangle 10"/>
          <p:cNvSpPr>
            <a:spLocks noChangeArrowheads="1"/>
          </p:cNvSpPr>
          <p:nvPr/>
        </p:nvSpPr>
        <p:spPr bwMode="black">
          <a:xfrm>
            <a:off x="3849712" y="3501008"/>
            <a:ext cx="4898752" cy="461665"/>
          </a:xfrm>
          <a:prstGeom prst="rect">
            <a:avLst/>
          </a:prstGeom>
          <a:noFill/>
          <a:ln w="9525">
            <a:noFill/>
            <a:miter lim="800000"/>
            <a:headEnd/>
            <a:tailEnd/>
          </a:ln>
          <a:effectLst/>
        </p:spPr>
        <p:txBody>
          <a:bodyPr wrap="square">
            <a:spAutoFit/>
          </a:bodyPr>
          <a:lstStyle/>
          <a:p>
            <a:pPr eaLnBrk="0" hangingPunct="0"/>
            <a:r>
              <a:rPr lang="zh-CN" altLang="en-US" sz="2400" dirty="0" smtClean="0">
                <a:latin typeface="黑体" pitchFamily="49" charset="-122"/>
                <a:ea typeface="黑体" pitchFamily="49" charset="-122"/>
              </a:rPr>
              <a:t>第二轮</a:t>
            </a:r>
            <a:r>
              <a:rPr lang="zh-CN" altLang="en-US" sz="2400" dirty="0" smtClean="0">
                <a:latin typeface="黑体" pitchFamily="49" charset="-122"/>
                <a:ea typeface="黑体" pitchFamily="49" charset="-122"/>
              </a:rPr>
              <a:t>本科专业综合评价工作</a:t>
            </a:r>
            <a:r>
              <a:rPr lang="zh-CN" altLang="en-US" sz="2400" dirty="0" smtClean="0">
                <a:latin typeface="黑体" pitchFamily="49" charset="-122"/>
                <a:ea typeface="黑体" pitchFamily="49" charset="-122"/>
              </a:rPr>
              <a:t>方案</a:t>
            </a:r>
            <a:endParaRPr lang="en-US" altLang="zh-CN" sz="2400" dirty="0">
              <a:latin typeface="黑体" pitchFamily="49" charset="-122"/>
              <a:ea typeface="黑体" pitchFamily="49" charset="-122"/>
            </a:endParaRPr>
          </a:p>
        </p:txBody>
      </p:sp>
      <p:sp>
        <p:nvSpPr>
          <p:cNvPr id="35851" name="Line 11"/>
          <p:cNvSpPr>
            <a:spLocks noChangeShapeType="1"/>
          </p:cNvSpPr>
          <p:nvPr/>
        </p:nvSpPr>
        <p:spPr bwMode="black">
          <a:xfrm>
            <a:off x="3439368" y="3955604"/>
            <a:ext cx="5030152" cy="0"/>
          </a:xfrm>
          <a:prstGeom prst="line">
            <a:avLst/>
          </a:prstGeom>
          <a:noFill/>
          <a:ln w="28575" cap="rnd">
            <a:solidFill>
              <a:schemeClr val="tx1"/>
            </a:solidFill>
            <a:prstDash val="sysDot"/>
            <a:round/>
            <a:headEnd/>
            <a:tailEnd/>
          </a:ln>
          <a:effectLst/>
        </p:spPr>
        <p:txBody>
          <a:bodyPr/>
          <a:lstStyle/>
          <a:p>
            <a:endParaRPr lang="zh-CN" altLang="en-US" sz="2400">
              <a:latin typeface="黑体" pitchFamily="49" charset="-122"/>
              <a:ea typeface="黑体" pitchFamily="49" charset="-122"/>
            </a:endParaRPr>
          </a:p>
        </p:txBody>
      </p:sp>
      <p:sp>
        <p:nvSpPr>
          <p:cNvPr id="35852" name="Rectangle 12"/>
          <p:cNvSpPr>
            <a:spLocks noChangeArrowheads="1"/>
          </p:cNvSpPr>
          <p:nvPr/>
        </p:nvSpPr>
        <p:spPr bwMode="black">
          <a:xfrm>
            <a:off x="3513584" y="4479503"/>
            <a:ext cx="3722712" cy="461665"/>
          </a:xfrm>
          <a:prstGeom prst="rect">
            <a:avLst/>
          </a:prstGeom>
          <a:noFill/>
          <a:ln w="9525">
            <a:noFill/>
            <a:miter lim="800000"/>
            <a:headEnd/>
            <a:tailEnd/>
          </a:ln>
          <a:effectLst/>
        </p:spPr>
        <p:txBody>
          <a:bodyPr wrap="square">
            <a:spAutoFit/>
          </a:bodyPr>
          <a:lstStyle/>
          <a:p>
            <a:pPr eaLnBrk="0" hangingPunct="0"/>
            <a:r>
              <a:rPr lang="zh-CN" altLang="en-US" sz="2400" dirty="0" smtClean="0">
                <a:latin typeface="黑体" pitchFamily="49" charset="-122"/>
                <a:ea typeface="黑体" pitchFamily="49" charset="-122"/>
              </a:rPr>
              <a:t>暑期工作提示</a:t>
            </a:r>
            <a:endParaRPr lang="en-US" altLang="zh-CN" sz="2400" dirty="0">
              <a:latin typeface="黑体" pitchFamily="49" charset="-122"/>
              <a:ea typeface="黑体" pitchFamily="49" charset="-122"/>
            </a:endParaRPr>
          </a:p>
        </p:txBody>
      </p:sp>
      <p:sp>
        <p:nvSpPr>
          <p:cNvPr id="35853" name="Line 13"/>
          <p:cNvSpPr>
            <a:spLocks noChangeShapeType="1"/>
          </p:cNvSpPr>
          <p:nvPr/>
        </p:nvSpPr>
        <p:spPr bwMode="black">
          <a:xfrm>
            <a:off x="3101554" y="4939580"/>
            <a:ext cx="5030152" cy="0"/>
          </a:xfrm>
          <a:prstGeom prst="line">
            <a:avLst/>
          </a:prstGeom>
          <a:noFill/>
          <a:ln w="28575" cap="rnd">
            <a:solidFill>
              <a:schemeClr val="tx1"/>
            </a:solidFill>
            <a:prstDash val="sysDot"/>
            <a:round/>
            <a:headEnd/>
            <a:tailEnd/>
          </a:ln>
          <a:effectLst/>
        </p:spPr>
        <p:txBody>
          <a:bodyPr/>
          <a:lstStyle/>
          <a:p>
            <a:endParaRPr lang="zh-CN" altLang="en-US" sz="2400">
              <a:latin typeface="黑体" pitchFamily="49" charset="-122"/>
              <a:ea typeface="黑体" pitchFamily="49" charset="-122"/>
            </a:endParaRPr>
          </a:p>
        </p:txBody>
      </p:sp>
      <p:grpSp>
        <p:nvGrpSpPr>
          <p:cNvPr id="35934" name="Group 94"/>
          <p:cNvGrpSpPr>
            <a:grpSpLocks/>
          </p:cNvGrpSpPr>
          <p:nvPr/>
        </p:nvGrpSpPr>
        <p:grpSpPr bwMode="auto">
          <a:xfrm>
            <a:off x="2790825" y="2603252"/>
            <a:ext cx="393700" cy="393700"/>
            <a:chOff x="2543" y="1006"/>
            <a:chExt cx="416" cy="416"/>
          </a:xfrm>
        </p:grpSpPr>
        <p:sp>
          <p:nvSpPr>
            <p:cNvPr id="35892"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893" name="Group 53"/>
            <p:cNvGrpSpPr>
              <a:grpSpLocks/>
            </p:cNvGrpSpPr>
            <p:nvPr/>
          </p:nvGrpSpPr>
          <p:grpSpPr bwMode="auto">
            <a:xfrm rot="-2288454">
              <a:off x="2578" y="1034"/>
              <a:ext cx="348" cy="356"/>
              <a:chOff x="887" y="2040"/>
              <a:chExt cx="433" cy="422"/>
            </a:xfrm>
          </p:grpSpPr>
          <p:pic>
            <p:nvPicPr>
              <p:cNvPr id="35894" name="Picture 54"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35895"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35896" name="Picture 56"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35897" name="Picture 57"/>
            <p:cNvPicPr>
              <a:picLocks noChangeAspect="1" noChangeArrowheads="1"/>
            </p:cNvPicPr>
            <p:nvPr/>
          </p:nvPicPr>
          <p:blipFill>
            <a:blip r:embed="rId5"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35932" name="Group 92"/>
          <p:cNvGrpSpPr>
            <a:grpSpLocks/>
          </p:cNvGrpSpPr>
          <p:nvPr/>
        </p:nvGrpSpPr>
        <p:grpSpPr bwMode="auto">
          <a:xfrm>
            <a:off x="3275856" y="3573016"/>
            <a:ext cx="412526" cy="393700"/>
            <a:chOff x="3647" y="1006"/>
            <a:chExt cx="416" cy="416"/>
          </a:xfrm>
        </p:grpSpPr>
        <p:sp>
          <p:nvSpPr>
            <p:cNvPr id="3590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sz="2400">
                <a:latin typeface="黑体" pitchFamily="49" charset="-122"/>
                <a:ea typeface="黑体" pitchFamily="49" charset="-122"/>
              </a:endParaRPr>
            </a:p>
          </p:txBody>
        </p:sp>
        <p:grpSp>
          <p:nvGrpSpPr>
            <p:cNvPr id="35908" name="Group 68"/>
            <p:cNvGrpSpPr>
              <a:grpSpLocks/>
            </p:cNvGrpSpPr>
            <p:nvPr/>
          </p:nvGrpSpPr>
          <p:grpSpPr bwMode="auto">
            <a:xfrm rot="-2288454">
              <a:off x="3682" y="1034"/>
              <a:ext cx="348" cy="356"/>
              <a:chOff x="887" y="2040"/>
              <a:chExt cx="433" cy="422"/>
            </a:xfrm>
          </p:grpSpPr>
          <p:pic>
            <p:nvPicPr>
              <p:cNvPr id="35909" name="Picture 69"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35910"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sz="2400">
                  <a:latin typeface="黑体" pitchFamily="49" charset="-122"/>
                  <a:ea typeface="黑体" pitchFamily="49" charset="-122"/>
                </a:endParaRPr>
              </a:p>
            </p:txBody>
          </p:sp>
          <p:pic>
            <p:nvPicPr>
              <p:cNvPr id="35911" name="Picture 71"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35927" name="Picture 87"/>
            <p:cNvPicPr>
              <a:picLocks noChangeAspect="1" noChangeArrowheads="1"/>
            </p:cNvPicPr>
            <p:nvPr/>
          </p:nvPicPr>
          <p:blipFill>
            <a:blip r:embed="rId5"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35931" name="Group 91"/>
          <p:cNvGrpSpPr>
            <a:grpSpLocks/>
          </p:cNvGrpSpPr>
          <p:nvPr/>
        </p:nvGrpSpPr>
        <p:grpSpPr bwMode="auto">
          <a:xfrm>
            <a:off x="2915816" y="4547468"/>
            <a:ext cx="393700" cy="393700"/>
            <a:chOff x="4213" y="1006"/>
            <a:chExt cx="416" cy="416"/>
          </a:xfrm>
        </p:grpSpPr>
        <p:sp>
          <p:nvSpPr>
            <p:cNvPr id="35912"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13" name="Group 73"/>
            <p:cNvGrpSpPr>
              <a:grpSpLocks/>
            </p:cNvGrpSpPr>
            <p:nvPr/>
          </p:nvGrpSpPr>
          <p:grpSpPr bwMode="auto">
            <a:xfrm rot="-2288454">
              <a:off x="4248" y="1034"/>
              <a:ext cx="348" cy="356"/>
              <a:chOff x="887" y="2040"/>
              <a:chExt cx="433" cy="422"/>
            </a:xfrm>
          </p:grpSpPr>
          <p:pic>
            <p:nvPicPr>
              <p:cNvPr id="35914" name="Picture 74"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35915"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35916" name="Picture 76"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35928" name="Picture 88"/>
            <p:cNvPicPr>
              <a:picLocks noChangeAspect="1" noChangeArrowheads="1"/>
            </p:cNvPicPr>
            <p:nvPr/>
          </p:nvPicPr>
          <p:blipFill>
            <a:blip r:embed="rId5"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8" name="Rectangle 8"/>
          <p:cNvSpPr>
            <a:spLocks noChangeArrowheads="1"/>
          </p:cNvSpPr>
          <p:nvPr/>
        </p:nvSpPr>
        <p:spPr bwMode="black">
          <a:xfrm>
            <a:off x="1691680" y="3140968"/>
            <a:ext cx="5864696" cy="584775"/>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square">
            <a:spAutoFit/>
          </a:bodyPr>
          <a:lstStyle/>
          <a:p>
            <a:pPr algn="ctr" eaLnBrk="0" hangingPunct="0"/>
            <a:r>
              <a:rPr lang="zh-CN" altLang="en-US" sz="3200" dirty="0" smtClean="0">
                <a:latin typeface="黑体" pitchFamily="49" charset="-122"/>
                <a:ea typeface="黑体" pitchFamily="49" charset="-122"/>
              </a:rPr>
              <a:t>第二</a:t>
            </a:r>
            <a:r>
              <a:rPr lang="zh-CN" altLang="en-US" sz="3200" dirty="0" smtClean="0">
                <a:latin typeface="黑体" pitchFamily="49" charset="-122"/>
                <a:ea typeface="黑体" pitchFamily="49" charset="-122"/>
              </a:rPr>
              <a:t>轮本科专业综合评价介绍</a:t>
            </a:r>
            <a:endParaRPr lang="en-US" altLang="zh-CN" sz="3200"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zh-CN" altLang="en-US" dirty="0" smtClean="0">
                <a:ea typeface="宋体" charset="-122"/>
              </a:rPr>
              <a:t>新一轮专业综合评价目标</a:t>
            </a:r>
            <a:endParaRPr lang="en-US" altLang="zh-CN" dirty="0">
              <a:ea typeface="宋体" charset="-122"/>
            </a:endParaRPr>
          </a:p>
        </p:txBody>
      </p:sp>
      <p:sp>
        <p:nvSpPr>
          <p:cNvPr id="36867" name="Rectangle 3"/>
          <p:cNvSpPr>
            <a:spLocks noGrp="1" noChangeArrowheads="1"/>
          </p:cNvSpPr>
          <p:nvPr>
            <p:ph type="body" sz="half" idx="1"/>
          </p:nvPr>
        </p:nvSpPr>
        <p:spPr>
          <a:xfrm>
            <a:off x="467545" y="1828800"/>
            <a:ext cx="7920880" cy="3760440"/>
          </a:xfrm>
        </p:spPr>
        <p:txBody>
          <a:bodyPr/>
          <a:lstStyle/>
          <a:p>
            <a:pPr>
              <a:lnSpc>
                <a:spcPct val="90000"/>
              </a:lnSpc>
              <a:buClr>
                <a:schemeClr val="tx1"/>
              </a:buClr>
              <a:buSzPct val="90000"/>
              <a:buNone/>
            </a:pPr>
            <a:r>
              <a:rPr lang="zh-CN" altLang="en-US" sz="2800" dirty="0" smtClean="0">
                <a:latin typeface="黑体" pitchFamily="49" charset="-122"/>
                <a:ea typeface="黑体" pitchFamily="49" charset="-122"/>
              </a:rPr>
              <a:t>      巩固首轮江西省普通高校本科专业综合评价成果，发挥专业综合评价</a:t>
            </a:r>
            <a:r>
              <a:rPr lang="zh-CN" altLang="en-US" sz="2800" dirty="0" smtClean="0">
                <a:solidFill>
                  <a:srgbClr val="FF0000"/>
                </a:solidFill>
                <a:latin typeface="黑体" pitchFamily="49" charset="-122"/>
                <a:ea typeface="黑体" pitchFamily="49" charset="-122"/>
              </a:rPr>
              <a:t>“公平秤”“风向标”“发动机”</a:t>
            </a:r>
            <a:r>
              <a:rPr lang="zh-CN" altLang="en-US" sz="2800" dirty="0" smtClean="0">
                <a:latin typeface="黑体" pitchFamily="49" charset="-122"/>
                <a:ea typeface="黑体" pitchFamily="49" charset="-122"/>
              </a:rPr>
              <a:t>的作用，引导全省普通 本科高校树立科学的</a:t>
            </a:r>
            <a:r>
              <a:rPr lang="zh-CN" altLang="en-US" sz="2800" dirty="0" smtClean="0">
                <a:solidFill>
                  <a:srgbClr val="FF0000"/>
                </a:solidFill>
                <a:latin typeface="黑体" pitchFamily="49" charset="-122"/>
                <a:ea typeface="黑体" pitchFamily="49" charset="-122"/>
              </a:rPr>
              <a:t>教育发展观、人才成长观</a:t>
            </a:r>
            <a:r>
              <a:rPr lang="zh-CN" altLang="en-US" sz="2800" dirty="0" smtClean="0">
                <a:latin typeface="黑体" pitchFamily="49" charset="-122"/>
                <a:ea typeface="黑体" pitchFamily="49" charset="-122"/>
              </a:rPr>
              <a:t>，加强一流本科专业 建设，加快新工科与新农科、新医科、新文科发展，全面提高</a:t>
            </a:r>
            <a:r>
              <a:rPr lang="zh-CN" altLang="en-US" sz="2800" dirty="0" smtClean="0">
                <a:solidFill>
                  <a:srgbClr val="FF0000"/>
                </a:solidFill>
                <a:latin typeface="黑体" pitchFamily="49" charset="-122"/>
                <a:ea typeface="黑体" pitchFamily="49" charset="-122"/>
              </a:rPr>
              <a:t>本科人才培养质量</a:t>
            </a:r>
            <a:r>
              <a:rPr lang="zh-CN" altLang="en-US" sz="2800" dirty="0" smtClean="0">
                <a:latin typeface="黑体" pitchFamily="49" charset="-122"/>
                <a:ea typeface="黑体" pitchFamily="49" charset="-122"/>
              </a:rPr>
              <a:t>。以评促建、以评促改、以评促强，推动构建具有江 西特色的高质量</a:t>
            </a:r>
            <a:r>
              <a:rPr lang="zh-CN" altLang="en-US" sz="2800" dirty="0" smtClean="0">
                <a:solidFill>
                  <a:srgbClr val="FF0000"/>
                </a:solidFill>
                <a:latin typeface="黑体" pitchFamily="49" charset="-122"/>
                <a:ea typeface="黑体" pitchFamily="49" charset="-122"/>
              </a:rPr>
              <a:t>本科教育体系，营造良好的本科教育生态</a:t>
            </a:r>
            <a:r>
              <a:rPr lang="zh-CN" altLang="en-US" sz="2800" dirty="0" smtClean="0">
                <a:latin typeface="黑体" pitchFamily="49" charset="-122"/>
                <a:ea typeface="黑体" pitchFamily="49" charset="-122"/>
              </a:rPr>
              <a:t>。</a:t>
            </a:r>
            <a:endParaRPr lang="en-US" altLang="zh-CN" sz="2600" dirty="0">
              <a:latin typeface="黑体" pitchFamily="49" charset="-122"/>
              <a:ea typeface="黑体" pitchFamily="49" charset="-122"/>
            </a:endParaRPr>
          </a:p>
        </p:txBody>
      </p:sp>
      <p:pic>
        <p:nvPicPr>
          <p:cNvPr id="36869" name="Picture 5" descr="num-1_t1"/>
          <p:cNvPicPr>
            <a:picLocks noChangeAspect="1" noChangeArrowheads="1"/>
          </p:cNvPicPr>
          <p:nvPr/>
        </p:nvPicPr>
        <p:blipFill>
          <a:blip r:embed="rId2" cstate="print"/>
          <a:srcRect/>
          <a:stretch>
            <a:fillRect/>
          </a:stretch>
        </p:blipFill>
        <p:spPr bwMode="auto">
          <a:xfrm>
            <a:off x="7434263" y="5003800"/>
            <a:ext cx="1373187" cy="1549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zh-CN" altLang="en-US" dirty="0" smtClean="0">
                <a:ea typeface="宋体" charset="-122"/>
              </a:rPr>
              <a:t>参评对象</a:t>
            </a:r>
            <a:endParaRPr lang="en-US" altLang="zh-CN" dirty="0">
              <a:ea typeface="宋体" charset="-122"/>
            </a:endParaRPr>
          </a:p>
        </p:txBody>
      </p:sp>
      <p:sp>
        <p:nvSpPr>
          <p:cNvPr id="45" name="矩形 44"/>
          <p:cNvSpPr/>
          <p:nvPr/>
        </p:nvSpPr>
        <p:spPr>
          <a:xfrm>
            <a:off x="1043608" y="1988840"/>
            <a:ext cx="7344816" cy="559769"/>
          </a:xfrm>
          <a:prstGeom prst="rect">
            <a:avLst/>
          </a:prstGeom>
        </p:spPr>
        <p:txBody>
          <a:bodyPr wrap="square">
            <a:spAutoFit/>
          </a:bodyPr>
          <a:lstStyle/>
          <a:p>
            <a:pPr>
              <a:lnSpc>
                <a:spcPct val="150000"/>
              </a:lnSpc>
            </a:pPr>
            <a:r>
              <a:rPr lang="zh-CN" altLang="en-US" sz="2400" dirty="0" smtClean="0">
                <a:latin typeface="黑体" pitchFamily="49" charset="-122"/>
                <a:ea typeface="黑体" pitchFamily="49" charset="-122"/>
              </a:rPr>
              <a:t>    </a:t>
            </a:r>
            <a:endParaRPr lang="zh-CN" altLang="en-US" sz="2400" dirty="0">
              <a:latin typeface="黑体" pitchFamily="49" charset="-122"/>
              <a:ea typeface="黑体" pitchFamily="49" charset="-122"/>
            </a:endParaRPr>
          </a:p>
        </p:txBody>
      </p:sp>
      <p:sp>
        <p:nvSpPr>
          <p:cNvPr id="46" name="矩形 45"/>
          <p:cNvSpPr/>
          <p:nvPr/>
        </p:nvSpPr>
        <p:spPr>
          <a:xfrm>
            <a:off x="755576" y="1844824"/>
            <a:ext cx="7416824" cy="3416320"/>
          </a:xfrm>
          <a:prstGeom prst="rect">
            <a:avLst/>
          </a:prstGeom>
        </p:spPr>
        <p:txBody>
          <a:bodyPr wrap="square">
            <a:spAutoFit/>
          </a:bodyPr>
          <a:lstStyle/>
          <a:p>
            <a:pPr>
              <a:lnSpc>
                <a:spcPct val="150000"/>
              </a:lnSpc>
            </a:pPr>
            <a:r>
              <a:rPr lang="zh-CN" altLang="en-US" sz="2400" dirty="0" smtClean="0">
                <a:latin typeface="黑体" pitchFamily="49" charset="-122"/>
                <a:ea typeface="黑体" pitchFamily="49" charset="-122"/>
              </a:rPr>
              <a:t>    全省普通高等学校开设的已有</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届及以上毕业生的本科专业（截止</a:t>
            </a:r>
            <a:r>
              <a:rPr lang="en-US" altLang="zh-CN" sz="2400" dirty="0" smtClean="0">
                <a:latin typeface="黑体" pitchFamily="49" charset="-122"/>
                <a:ea typeface="黑体" pitchFamily="49" charset="-122"/>
              </a:rPr>
              <a:t>2021</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8</a:t>
            </a:r>
            <a:r>
              <a:rPr lang="zh-CN" altLang="en-US" sz="2400" dirty="0" smtClean="0">
                <a:latin typeface="黑体" pitchFamily="49" charset="-122"/>
                <a:ea typeface="黑体" pitchFamily="49" charset="-122"/>
              </a:rPr>
              <a:t>月）。符合参评条件的本科专业申请不参评的，应从</a:t>
            </a:r>
            <a:r>
              <a:rPr lang="en-US" altLang="zh-CN" sz="2400" dirty="0" smtClean="0">
                <a:latin typeface="黑体" pitchFamily="49" charset="-122"/>
                <a:ea typeface="黑体" pitchFamily="49" charset="-122"/>
              </a:rPr>
              <a:t>2021</a:t>
            </a:r>
            <a:r>
              <a:rPr lang="zh-CN" altLang="en-US" sz="2400" dirty="0" smtClean="0">
                <a:latin typeface="黑体" pitchFamily="49" charset="-122"/>
                <a:ea typeface="黑体" pitchFamily="49" charset="-122"/>
              </a:rPr>
              <a:t>年开始撤销或至少连续</a:t>
            </a:r>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年停止招生。未满足参评条件的专业可以申报参评。 </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第二轮全省参评专业</a:t>
            </a:r>
            <a:r>
              <a:rPr lang="en-US" altLang="zh-CN" sz="2400" dirty="0" smtClean="0">
                <a:solidFill>
                  <a:srgbClr val="FF0000"/>
                </a:solidFill>
                <a:latin typeface="黑体" pitchFamily="49" charset="-122"/>
                <a:ea typeface="黑体" pitchFamily="49" charset="-122"/>
              </a:rPr>
              <a:t>232</a:t>
            </a:r>
            <a:r>
              <a:rPr lang="zh-CN" altLang="en-US" sz="2400" dirty="0" smtClean="0">
                <a:latin typeface="黑体" pitchFamily="49" charset="-122"/>
                <a:ea typeface="黑体" pitchFamily="49" charset="-122"/>
              </a:rPr>
              <a:t>种，共</a:t>
            </a:r>
            <a:r>
              <a:rPr lang="en-US" altLang="zh-CN" sz="2400" dirty="0" smtClean="0">
                <a:solidFill>
                  <a:srgbClr val="FF0000"/>
                </a:solidFill>
                <a:latin typeface="黑体" pitchFamily="49" charset="-122"/>
                <a:ea typeface="黑体" pitchFamily="49" charset="-122"/>
              </a:rPr>
              <a:t>1273</a:t>
            </a:r>
            <a:r>
              <a:rPr lang="zh-CN" altLang="en-US" sz="2400" dirty="0" smtClean="0">
                <a:latin typeface="黑体" pitchFamily="49" charset="-122"/>
                <a:ea typeface="黑体" pitchFamily="49" charset="-122"/>
              </a:rPr>
              <a:t>个专业点，分成</a:t>
            </a:r>
            <a:r>
              <a:rPr lang="en-US" altLang="zh-CN" sz="2400" dirty="0" smtClean="0">
                <a:solidFill>
                  <a:srgbClr val="FF0000"/>
                </a:solidFill>
                <a:latin typeface="黑体" pitchFamily="49" charset="-122"/>
                <a:ea typeface="黑体" pitchFamily="49" charset="-122"/>
              </a:rPr>
              <a:t>54</a:t>
            </a:r>
            <a:r>
              <a:rPr lang="zh-CN" altLang="en-US" sz="2400" dirty="0" smtClean="0">
                <a:solidFill>
                  <a:srgbClr val="FF0000"/>
                </a:solidFill>
                <a:latin typeface="黑体" pitchFamily="49" charset="-122"/>
                <a:ea typeface="黑体" pitchFamily="49" charset="-122"/>
              </a:rPr>
              <a:t>个</a:t>
            </a:r>
            <a:r>
              <a:rPr lang="zh-CN" altLang="en-US" sz="2400" dirty="0" smtClean="0">
                <a:latin typeface="黑体" pitchFamily="49" charset="-122"/>
                <a:ea typeface="黑体" pitchFamily="49" charset="-122"/>
              </a:rPr>
              <a:t>专业类。</a:t>
            </a:r>
            <a:endParaRPr lang="zh-CN" altLang="en-US" sz="24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zh-CN" altLang="en-US" dirty="0" smtClean="0"/>
              <a:t>评价时间范围</a:t>
            </a:r>
            <a:endParaRPr lang="en-US" altLang="zh-CN" dirty="0">
              <a:ea typeface="宋体" charset="-122"/>
            </a:endParaRPr>
          </a:p>
        </p:txBody>
      </p:sp>
      <p:sp>
        <p:nvSpPr>
          <p:cNvPr id="92" name="矩形 91"/>
          <p:cNvSpPr/>
          <p:nvPr/>
        </p:nvSpPr>
        <p:spPr>
          <a:xfrm>
            <a:off x="1259632" y="1772816"/>
            <a:ext cx="6840760" cy="3970318"/>
          </a:xfrm>
          <a:prstGeom prst="rect">
            <a:avLst/>
          </a:prstGeom>
        </p:spPr>
        <p:txBody>
          <a:bodyPr wrap="square">
            <a:spAutoFit/>
          </a:bodyPr>
          <a:lstStyle/>
          <a:p>
            <a:pPr>
              <a:lnSpc>
                <a:spcPct val="150000"/>
              </a:lnSpc>
            </a:pPr>
            <a:r>
              <a:rPr lang="zh-CN" altLang="en-US" sz="2400" dirty="0" smtClean="0">
                <a:latin typeface="黑体" pitchFamily="49" charset="-122"/>
                <a:ea typeface="黑体" pitchFamily="49" charset="-122"/>
              </a:rPr>
              <a:t>实际状态截止时间“时点”为</a:t>
            </a:r>
            <a:r>
              <a:rPr lang="en-US" altLang="zh-CN" sz="2400" dirty="0" smtClean="0">
                <a:solidFill>
                  <a:srgbClr val="FF0000"/>
                </a:solidFill>
                <a:latin typeface="黑体" pitchFamily="49" charset="-122"/>
                <a:ea typeface="黑体" pitchFamily="49" charset="-122"/>
              </a:rPr>
              <a:t>2021</a:t>
            </a:r>
            <a:r>
              <a:rPr lang="zh-CN" altLang="en-US" sz="2400" dirty="0" smtClean="0">
                <a:solidFill>
                  <a:srgbClr val="FF0000"/>
                </a:solidFill>
                <a:latin typeface="黑体" pitchFamily="49" charset="-122"/>
                <a:ea typeface="黑体" pitchFamily="49" charset="-122"/>
              </a:rPr>
              <a:t>年</a:t>
            </a:r>
            <a:r>
              <a:rPr lang="en-US" altLang="zh-CN" sz="2400" dirty="0" smtClean="0">
                <a:solidFill>
                  <a:srgbClr val="FF0000"/>
                </a:solidFill>
                <a:latin typeface="黑体" pitchFamily="49" charset="-122"/>
                <a:ea typeface="黑体" pitchFamily="49" charset="-122"/>
              </a:rPr>
              <a:t>8</a:t>
            </a:r>
            <a:r>
              <a:rPr lang="zh-CN" altLang="en-US" sz="2400" dirty="0" smtClean="0">
                <a:solidFill>
                  <a:srgbClr val="FF0000"/>
                </a:solidFill>
                <a:latin typeface="黑体" pitchFamily="49" charset="-122"/>
                <a:ea typeface="黑体" pitchFamily="49" charset="-122"/>
              </a:rPr>
              <a:t>月</a:t>
            </a:r>
            <a:r>
              <a:rPr lang="en-US" altLang="zh-CN" sz="2400" dirty="0" smtClean="0">
                <a:solidFill>
                  <a:srgbClr val="FF0000"/>
                </a:solidFill>
                <a:latin typeface="黑体" pitchFamily="49" charset="-122"/>
                <a:ea typeface="黑体" pitchFamily="49" charset="-122"/>
              </a:rPr>
              <a:t>31</a:t>
            </a:r>
            <a:r>
              <a:rPr lang="zh-CN" altLang="en-US" sz="2400" dirty="0" smtClean="0">
                <a:solidFill>
                  <a:srgbClr val="FF0000"/>
                </a:solidFill>
                <a:latin typeface="黑体" pitchFamily="49" charset="-122"/>
                <a:ea typeface="黑体" pitchFamily="49" charset="-122"/>
              </a:rPr>
              <a:t>日</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涉及教学工作的均按学年计算，截止时间为</a:t>
            </a:r>
            <a:r>
              <a:rPr lang="en-US" altLang="zh-CN" sz="2400" dirty="0" smtClean="0">
                <a:solidFill>
                  <a:srgbClr val="FF0000"/>
                </a:solidFill>
                <a:latin typeface="黑体" pitchFamily="49" charset="-122"/>
                <a:ea typeface="黑体" pitchFamily="49" charset="-122"/>
              </a:rPr>
              <a:t>2020-2021</a:t>
            </a:r>
            <a:r>
              <a:rPr lang="zh-CN" altLang="en-US" sz="2400" dirty="0" smtClean="0">
                <a:solidFill>
                  <a:srgbClr val="FF0000"/>
                </a:solidFill>
                <a:latin typeface="黑体" pitchFamily="49" charset="-122"/>
                <a:ea typeface="黑体" pitchFamily="49" charset="-122"/>
              </a:rPr>
              <a:t>学年</a:t>
            </a:r>
            <a:r>
              <a:rPr lang="zh-CN" altLang="en-US" sz="2400" dirty="0" smtClean="0">
                <a:latin typeface="黑体" pitchFamily="49" charset="-122"/>
                <a:ea typeface="黑体" pitchFamily="49" charset="-122"/>
              </a:rPr>
              <a:t>；</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 </a:t>
            </a:r>
            <a:endParaRPr lang="en-US" altLang="zh-CN" sz="2400" dirty="0" smtClean="0">
              <a:latin typeface="黑体" pitchFamily="49" charset="-122"/>
              <a:ea typeface="黑体" pitchFamily="49" charset="-122"/>
            </a:endParaRPr>
          </a:p>
          <a:p>
            <a:pPr>
              <a:lnSpc>
                <a:spcPct val="150000"/>
              </a:lnSpc>
            </a:pPr>
            <a:r>
              <a:rPr lang="zh-CN" altLang="en-US" sz="2400" dirty="0" smtClean="0">
                <a:latin typeface="黑体" pitchFamily="49" charset="-122"/>
                <a:ea typeface="黑体" pitchFamily="49" charset="-122"/>
              </a:rPr>
              <a:t>涉及科研工作或其他按年度计算的指标均按自然年度计算，截止时间为</a:t>
            </a:r>
            <a:r>
              <a:rPr lang="en-US" altLang="zh-CN" sz="2400" dirty="0" smtClean="0">
                <a:solidFill>
                  <a:srgbClr val="FF0000"/>
                </a:solidFill>
                <a:latin typeface="黑体" pitchFamily="49" charset="-122"/>
                <a:ea typeface="黑体" pitchFamily="49" charset="-122"/>
              </a:rPr>
              <a:t>2020</a:t>
            </a:r>
            <a:r>
              <a:rPr lang="zh-CN" altLang="en-US" sz="2400" dirty="0" smtClean="0">
                <a:solidFill>
                  <a:srgbClr val="FF0000"/>
                </a:solidFill>
                <a:latin typeface="黑体" pitchFamily="49" charset="-122"/>
                <a:ea typeface="黑体" pitchFamily="49" charset="-122"/>
              </a:rPr>
              <a:t>年</a:t>
            </a:r>
            <a:r>
              <a:rPr lang="en-US" altLang="zh-CN" sz="2400" dirty="0" smtClean="0">
                <a:solidFill>
                  <a:srgbClr val="FF0000"/>
                </a:solidFill>
                <a:latin typeface="黑体" pitchFamily="49" charset="-122"/>
                <a:ea typeface="黑体" pitchFamily="49" charset="-122"/>
              </a:rPr>
              <a:t>12</a:t>
            </a:r>
            <a:r>
              <a:rPr lang="zh-CN" altLang="en-US" sz="2400" dirty="0" smtClean="0">
                <a:solidFill>
                  <a:srgbClr val="FF0000"/>
                </a:solidFill>
                <a:latin typeface="黑体" pitchFamily="49" charset="-122"/>
                <a:ea typeface="黑体" pitchFamily="49" charset="-122"/>
              </a:rPr>
              <a:t>月</a:t>
            </a:r>
            <a:r>
              <a:rPr lang="en-US" altLang="zh-CN" sz="2400" dirty="0" smtClean="0">
                <a:solidFill>
                  <a:srgbClr val="FF0000"/>
                </a:solidFill>
                <a:latin typeface="黑体" pitchFamily="49" charset="-122"/>
                <a:ea typeface="黑体" pitchFamily="49" charset="-122"/>
              </a:rPr>
              <a:t>31</a:t>
            </a:r>
            <a:r>
              <a:rPr lang="zh-CN" altLang="en-US" sz="2400" dirty="0" smtClean="0">
                <a:solidFill>
                  <a:srgbClr val="FF0000"/>
                </a:solidFill>
                <a:latin typeface="黑体" pitchFamily="49" charset="-122"/>
                <a:ea typeface="黑体" pitchFamily="49" charset="-122"/>
              </a:rPr>
              <a:t>日</a:t>
            </a:r>
            <a:r>
              <a:rPr lang="zh-CN" altLang="en-US"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zh-CN" altLang="en-US" dirty="0" smtClean="0"/>
              <a:t>专业综合评价新变化</a:t>
            </a:r>
            <a:endParaRPr lang="en-US" altLang="zh-CN" dirty="0">
              <a:ea typeface="宋体" charset="-122"/>
            </a:endParaRPr>
          </a:p>
        </p:txBody>
      </p:sp>
      <p:sp>
        <p:nvSpPr>
          <p:cNvPr id="24" name="矩形 23"/>
          <p:cNvSpPr/>
          <p:nvPr/>
        </p:nvSpPr>
        <p:spPr>
          <a:xfrm>
            <a:off x="899592" y="1582341"/>
            <a:ext cx="7128792" cy="4247317"/>
          </a:xfrm>
          <a:prstGeom prst="rect">
            <a:avLst/>
          </a:prstGeom>
        </p:spPr>
        <p:txBody>
          <a:bodyPr wrap="square">
            <a:spAutoFit/>
          </a:bodyPr>
          <a:lstStyle/>
          <a:p>
            <a:pPr>
              <a:lnSpc>
                <a:spcPct val="150000"/>
              </a:lnSpc>
            </a:pPr>
            <a:r>
              <a:rPr lang="en-US" altLang="zh-CN" dirty="0" smtClean="0">
                <a:latin typeface="黑体" pitchFamily="49" charset="-122"/>
                <a:ea typeface="黑体" pitchFamily="49" charset="-122"/>
              </a:rPr>
              <a:t>1.</a:t>
            </a:r>
            <a:r>
              <a:rPr lang="zh-CN" altLang="en-US" dirty="0" smtClean="0">
                <a:latin typeface="黑体" pitchFamily="49" charset="-122"/>
                <a:ea typeface="黑体" pitchFamily="49" charset="-122"/>
              </a:rPr>
              <a:t>评价组织：</a:t>
            </a:r>
            <a:r>
              <a:rPr lang="zh-CN" altLang="en-US" b="0" dirty="0" smtClean="0">
                <a:latin typeface="黑体" pitchFamily="49" charset="-122"/>
                <a:ea typeface="黑体" pitchFamily="49" charset="-122"/>
              </a:rPr>
              <a:t>第二轮不再分年度进行，而是</a:t>
            </a:r>
            <a:r>
              <a:rPr lang="zh-CN" altLang="en-US" b="0" dirty="0" smtClean="0">
                <a:solidFill>
                  <a:srgbClr val="FF0000"/>
                </a:solidFill>
                <a:latin typeface="黑体" pitchFamily="49" charset="-122"/>
                <a:ea typeface="黑体" pitchFamily="49" charset="-122"/>
              </a:rPr>
              <a:t>所有专业一次性评完</a:t>
            </a:r>
            <a:r>
              <a:rPr lang="zh-CN" altLang="en-US" b="0" dirty="0" smtClean="0">
                <a:latin typeface="黑体" pitchFamily="49" charset="-122"/>
                <a:ea typeface="黑体" pitchFamily="49" charset="-122"/>
              </a:rPr>
              <a:t>， 评价数据统计时间保持一致。 </a:t>
            </a:r>
            <a:endParaRPr lang="en-US" altLang="zh-CN" b="0" dirty="0" smtClean="0">
              <a:latin typeface="黑体" pitchFamily="49" charset="-122"/>
              <a:ea typeface="黑体" pitchFamily="49" charset="-122"/>
            </a:endParaRPr>
          </a:p>
          <a:p>
            <a:pPr>
              <a:lnSpc>
                <a:spcPct val="150000"/>
              </a:lnSpc>
            </a:pPr>
            <a:r>
              <a:rPr lang="en-US" altLang="zh-CN" dirty="0" smtClean="0">
                <a:latin typeface="黑体" pitchFamily="49" charset="-122"/>
                <a:ea typeface="黑体" pitchFamily="49" charset="-122"/>
              </a:rPr>
              <a:t>2.</a:t>
            </a:r>
            <a:r>
              <a:rPr lang="zh-CN" altLang="en-US" dirty="0" smtClean="0">
                <a:latin typeface="黑体" pitchFamily="49" charset="-122"/>
                <a:ea typeface="黑体" pitchFamily="49" charset="-122"/>
              </a:rPr>
              <a:t>结果发布：</a:t>
            </a:r>
            <a:r>
              <a:rPr lang="zh-CN" altLang="en-US" b="0" dirty="0" smtClean="0">
                <a:latin typeface="黑体" pitchFamily="49" charset="-122"/>
                <a:ea typeface="黑体" pitchFamily="49" charset="-122"/>
              </a:rPr>
              <a:t>巩固分类评价成果，所有专业均按专业类开展评价、 结果按专业排序，并</a:t>
            </a:r>
            <a:r>
              <a:rPr lang="zh-CN" altLang="en-US" b="0" dirty="0" smtClean="0">
                <a:solidFill>
                  <a:srgbClr val="FF0000"/>
                </a:solidFill>
                <a:latin typeface="黑体" pitchFamily="49" charset="-122"/>
                <a:ea typeface="黑体" pitchFamily="49" charset="-122"/>
              </a:rPr>
              <a:t>计划对专业进行分级</a:t>
            </a:r>
            <a:r>
              <a:rPr lang="zh-CN" altLang="en-US" b="0" dirty="0" smtClean="0">
                <a:latin typeface="黑体" pitchFamily="49" charset="-122"/>
                <a:ea typeface="黑体" pitchFamily="49" charset="-122"/>
              </a:rPr>
              <a:t>。独立学院不再单独排序。</a:t>
            </a:r>
            <a:r>
              <a:rPr lang="zh-CN" altLang="en-US" dirty="0" smtClean="0">
                <a:latin typeface="黑体" pitchFamily="49" charset="-122"/>
                <a:ea typeface="黑体" pitchFamily="49" charset="-122"/>
              </a:rPr>
              <a:t> </a:t>
            </a:r>
            <a:endParaRPr lang="en-US" altLang="zh-CN" dirty="0" smtClean="0">
              <a:latin typeface="黑体" pitchFamily="49" charset="-122"/>
              <a:ea typeface="黑体" pitchFamily="49" charset="-122"/>
            </a:endParaRPr>
          </a:p>
          <a:p>
            <a:pPr>
              <a:lnSpc>
                <a:spcPct val="150000"/>
              </a:lnSpc>
            </a:pPr>
            <a:r>
              <a:rPr lang="en-US" altLang="zh-CN" dirty="0" smtClean="0">
                <a:latin typeface="黑体" pitchFamily="49" charset="-122"/>
                <a:ea typeface="黑体" pitchFamily="49" charset="-122"/>
              </a:rPr>
              <a:t>3.</a:t>
            </a:r>
            <a:r>
              <a:rPr lang="zh-CN" altLang="en-US" dirty="0" smtClean="0">
                <a:latin typeface="黑体" pitchFamily="49" charset="-122"/>
                <a:ea typeface="黑体" pitchFamily="49" charset="-122"/>
              </a:rPr>
              <a:t>评价方式：</a:t>
            </a:r>
            <a:r>
              <a:rPr lang="zh-CN" altLang="en-US" b="0" dirty="0" smtClean="0">
                <a:latin typeface="黑体" pitchFamily="49" charset="-122"/>
                <a:ea typeface="黑体" pitchFamily="49" charset="-122"/>
              </a:rPr>
              <a:t>定性指标评审采用</a:t>
            </a:r>
            <a:r>
              <a:rPr lang="zh-CN" altLang="en-US" dirty="0" smtClean="0">
                <a:solidFill>
                  <a:srgbClr val="FF0000"/>
                </a:solidFill>
                <a:latin typeface="黑体" pitchFamily="49" charset="-122"/>
                <a:ea typeface="黑体" pitchFamily="49" charset="-122"/>
              </a:rPr>
              <a:t>第三方评价方式</a:t>
            </a:r>
            <a:r>
              <a:rPr lang="zh-CN" altLang="en-US" dirty="0" smtClean="0">
                <a:latin typeface="黑体" pitchFamily="49" charset="-122"/>
                <a:ea typeface="黑体" pitchFamily="49" charset="-122"/>
              </a:rPr>
              <a:t>。 </a:t>
            </a:r>
            <a:endParaRPr lang="en-US" altLang="zh-CN" dirty="0" smtClean="0">
              <a:latin typeface="黑体" pitchFamily="49" charset="-122"/>
              <a:ea typeface="黑体" pitchFamily="49" charset="-122"/>
            </a:endParaRPr>
          </a:p>
          <a:p>
            <a:pPr>
              <a:lnSpc>
                <a:spcPct val="150000"/>
              </a:lnSpc>
            </a:pPr>
            <a:r>
              <a:rPr lang="en-US" altLang="zh-CN" dirty="0" smtClean="0">
                <a:latin typeface="黑体" pitchFamily="49" charset="-122"/>
                <a:ea typeface="黑体" pitchFamily="49" charset="-122"/>
              </a:rPr>
              <a:t>4.</a:t>
            </a:r>
            <a:r>
              <a:rPr lang="zh-CN" altLang="en-US" dirty="0" smtClean="0">
                <a:latin typeface="黑体" pitchFamily="49" charset="-122"/>
                <a:ea typeface="黑体" pitchFamily="49" charset="-122"/>
              </a:rPr>
              <a:t>指标选取：</a:t>
            </a:r>
            <a:r>
              <a:rPr lang="zh-CN" altLang="en-US" b="0" dirty="0" smtClean="0">
                <a:latin typeface="黑体" pitchFamily="49" charset="-122"/>
                <a:ea typeface="黑体" pitchFamily="49" charset="-122"/>
              </a:rPr>
              <a:t>突出了</a:t>
            </a:r>
            <a:r>
              <a:rPr lang="en-US" altLang="zh-CN" b="0" dirty="0" smtClean="0">
                <a:latin typeface="黑体" pitchFamily="49" charset="-122"/>
                <a:ea typeface="黑体" pitchFamily="49" charset="-122"/>
              </a:rPr>
              <a:t>《</a:t>
            </a:r>
            <a:r>
              <a:rPr lang="zh-CN" altLang="en-US" b="0" dirty="0" smtClean="0">
                <a:latin typeface="黑体" pitchFamily="49" charset="-122"/>
                <a:ea typeface="黑体" pitchFamily="49" charset="-122"/>
              </a:rPr>
              <a:t>深化新时代教育评价改革总体方案</a:t>
            </a:r>
            <a:r>
              <a:rPr lang="en-US" altLang="zh-CN" b="0" dirty="0" smtClean="0">
                <a:latin typeface="黑体" pitchFamily="49" charset="-122"/>
                <a:ea typeface="黑体" pitchFamily="49" charset="-122"/>
              </a:rPr>
              <a:t>》</a:t>
            </a:r>
            <a:r>
              <a:rPr lang="zh-CN" altLang="en-US" b="0" dirty="0" smtClean="0">
                <a:latin typeface="黑体" pitchFamily="49" charset="-122"/>
                <a:ea typeface="黑体" pitchFamily="49" charset="-122"/>
              </a:rPr>
              <a:t>文件 要求的落实，</a:t>
            </a:r>
            <a:r>
              <a:rPr lang="zh-CN" altLang="en-US" b="0" dirty="0" smtClean="0">
                <a:solidFill>
                  <a:srgbClr val="FF0000"/>
                </a:solidFill>
                <a:latin typeface="黑体" pitchFamily="49" charset="-122"/>
                <a:ea typeface="黑体" pitchFamily="49" charset="-122"/>
              </a:rPr>
              <a:t>对标“一流专业”建设和专业认证指标</a:t>
            </a:r>
            <a:r>
              <a:rPr lang="zh-CN" altLang="en-US" b="0" dirty="0" smtClean="0">
                <a:latin typeface="黑体" pitchFamily="49" charset="-122"/>
                <a:ea typeface="黑体" pitchFamily="49" charset="-122"/>
              </a:rPr>
              <a:t>，开展专业综合 评价，充分吸收第五轮学科评估、学位点评估好的做法。 </a:t>
            </a:r>
            <a:endParaRPr lang="en-US" altLang="zh-CN" b="0" dirty="0" smtClean="0">
              <a:latin typeface="黑体" pitchFamily="49" charset="-122"/>
              <a:ea typeface="黑体" pitchFamily="49" charset="-122"/>
            </a:endParaRPr>
          </a:p>
          <a:p>
            <a:pPr>
              <a:lnSpc>
                <a:spcPct val="150000"/>
              </a:lnSpc>
            </a:pPr>
            <a:r>
              <a:rPr lang="en-US" altLang="zh-CN" dirty="0" smtClean="0">
                <a:latin typeface="黑体" pitchFamily="49" charset="-122"/>
                <a:ea typeface="黑体" pitchFamily="49" charset="-122"/>
              </a:rPr>
              <a:t>5.</a:t>
            </a:r>
            <a:r>
              <a:rPr lang="zh-CN" altLang="en-US" dirty="0" smtClean="0">
                <a:latin typeface="黑体" pitchFamily="49" charset="-122"/>
                <a:ea typeface="黑体" pitchFamily="49" charset="-122"/>
              </a:rPr>
              <a:t>评价依据：更加注重自证、实证，成果均采信省级以上的成果， </a:t>
            </a:r>
            <a:r>
              <a:rPr lang="zh-CN" altLang="en-US" dirty="0" smtClean="0">
                <a:solidFill>
                  <a:srgbClr val="FF0000"/>
                </a:solidFill>
                <a:latin typeface="黑体" pitchFamily="49" charset="-122"/>
                <a:ea typeface="黑体" pitchFamily="49" charset="-122"/>
              </a:rPr>
              <a:t>校内成果不再纳入</a:t>
            </a:r>
            <a:r>
              <a:rPr lang="zh-CN" altLang="en-US" dirty="0" smtClean="0">
                <a:latin typeface="黑体" pitchFamily="49" charset="-122"/>
                <a:ea typeface="黑体" pitchFamily="49" charset="-122"/>
              </a:rPr>
              <a:t>。 </a:t>
            </a:r>
            <a:endParaRPr lang="zh-CN" altLang="en-US"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5" name="Rectangle 11"/>
          <p:cNvSpPr>
            <a:spLocks noGrp="1" noChangeArrowheads="1"/>
          </p:cNvSpPr>
          <p:nvPr>
            <p:ph type="title"/>
          </p:nvPr>
        </p:nvSpPr>
        <p:spPr/>
        <p:txBody>
          <a:bodyPr/>
          <a:lstStyle/>
          <a:p>
            <a:r>
              <a:rPr lang="zh-CN" altLang="en-US" dirty="0" smtClean="0"/>
              <a:t>评价指标体系</a:t>
            </a:r>
            <a:endParaRPr lang="en-US" altLang="zh-CN" dirty="0">
              <a:ea typeface="宋体" charset="-122"/>
            </a:endParaRPr>
          </a:p>
        </p:txBody>
      </p:sp>
      <p:sp>
        <p:nvSpPr>
          <p:cNvPr id="12" name="矩形 11"/>
          <p:cNvSpPr/>
          <p:nvPr/>
        </p:nvSpPr>
        <p:spPr>
          <a:xfrm>
            <a:off x="467544" y="2564904"/>
            <a:ext cx="3024336" cy="2400657"/>
          </a:xfrm>
          <a:prstGeom prst="rect">
            <a:avLst/>
          </a:prstGeom>
        </p:spPr>
        <p:txBody>
          <a:bodyPr wrap="square">
            <a:spAutoFit/>
          </a:bodyPr>
          <a:lstStyle/>
          <a:p>
            <a:pPr>
              <a:lnSpc>
                <a:spcPct val="150000"/>
              </a:lnSpc>
            </a:pPr>
            <a:r>
              <a:rPr lang="en-US" altLang="zh-CN" sz="2000" dirty="0" smtClean="0">
                <a:latin typeface="黑体" pitchFamily="49" charset="-122"/>
                <a:ea typeface="黑体" pitchFamily="49" charset="-122"/>
              </a:rPr>
              <a:t>8</a:t>
            </a:r>
            <a:r>
              <a:rPr lang="zh-CN" altLang="en-US" sz="2000" dirty="0" smtClean="0">
                <a:latin typeface="黑体" pitchFamily="49" charset="-122"/>
                <a:ea typeface="黑体" pitchFamily="49" charset="-122"/>
              </a:rPr>
              <a:t>个一级指标 </a:t>
            </a:r>
            <a:endParaRPr lang="en-US" altLang="zh-CN" sz="2000" dirty="0" smtClean="0">
              <a:latin typeface="黑体" pitchFamily="49" charset="-122"/>
              <a:ea typeface="黑体" pitchFamily="49" charset="-122"/>
            </a:endParaRPr>
          </a:p>
          <a:p>
            <a:pPr>
              <a:lnSpc>
                <a:spcPct val="150000"/>
              </a:lnSpc>
            </a:pPr>
            <a:r>
              <a:rPr lang="en-US" altLang="zh-CN" sz="2000" dirty="0" smtClean="0">
                <a:latin typeface="黑体" pitchFamily="49" charset="-122"/>
                <a:ea typeface="黑体" pitchFamily="49" charset="-122"/>
              </a:rPr>
              <a:t>28</a:t>
            </a:r>
            <a:r>
              <a:rPr lang="zh-CN" altLang="en-US" sz="2000" dirty="0" smtClean="0">
                <a:latin typeface="黑体" pitchFamily="49" charset="-122"/>
                <a:ea typeface="黑体" pitchFamily="49" charset="-122"/>
              </a:rPr>
              <a:t>个二级指标 </a:t>
            </a:r>
            <a:endParaRPr lang="en-US" altLang="zh-CN" sz="2000" dirty="0" smtClean="0">
              <a:latin typeface="黑体" pitchFamily="49" charset="-122"/>
              <a:ea typeface="黑体" pitchFamily="49" charset="-122"/>
            </a:endParaRPr>
          </a:p>
          <a:p>
            <a:pPr>
              <a:lnSpc>
                <a:spcPct val="150000"/>
              </a:lnSpc>
            </a:pPr>
            <a:r>
              <a:rPr lang="en-US" altLang="zh-CN" sz="2000" dirty="0" smtClean="0">
                <a:latin typeface="黑体" pitchFamily="49" charset="-122"/>
                <a:ea typeface="黑体" pitchFamily="49" charset="-122"/>
              </a:rPr>
              <a:t>59</a:t>
            </a:r>
            <a:r>
              <a:rPr lang="zh-CN" altLang="en-US" sz="2000" dirty="0" smtClean="0">
                <a:latin typeface="黑体" pitchFamily="49" charset="-122"/>
                <a:ea typeface="黑体" pitchFamily="49" charset="-122"/>
              </a:rPr>
              <a:t>个观测点 </a:t>
            </a:r>
            <a:endParaRPr lang="en-US" altLang="zh-CN" sz="2000" dirty="0" smtClean="0">
              <a:latin typeface="黑体" pitchFamily="49" charset="-122"/>
              <a:ea typeface="黑体" pitchFamily="49" charset="-122"/>
            </a:endParaRPr>
          </a:p>
          <a:p>
            <a:pPr>
              <a:lnSpc>
                <a:spcPct val="150000"/>
              </a:lnSpc>
            </a:pPr>
            <a:r>
              <a:rPr lang="zh-CN" altLang="en-US" sz="2000" dirty="0" smtClean="0">
                <a:latin typeface="黑体" pitchFamily="49" charset="-122"/>
                <a:ea typeface="黑体" pitchFamily="49" charset="-122"/>
              </a:rPr>
              <a:t>定量指标分值：</a:t>
            </a:r>
            <a:r>
              <a:rPr lang="en-US" altLang="zh-CN" sz="2000" dirty="0" smtClean="0">
                <a:latin typeface="黑体" pitchFamily="49" charset="-122"/>
                <a:ea typeface="黑体" pitchFamily="49" charset="-122"/>
              </a:rPr>
              <a:t>57.15</a:t>
            </a:r>
          </a:p>
          <a:p>
            <a:pPr>
              <a:lnSpc>
                <a:spcPct val="150000"/>
              </a:lnSpc>
            </a:pPr>
            <a:r>
              <a:rPr lang="zh-CN" altLang="en-US" sz="2000" dirty="0" smtClean="0">
                <a:latin typeface="黑体" pitchFamily="49" charset="-122"/>
                <a:ea typeface="黑体" pitchFamily="49" charset="-122"/>
              </a:rPr>
              <a:t>定性指标分值：</a:t>
            </a:r>
            <a:r>
              <a:rPr lang="en-US" altLang="zh-CN" sz="2000" dirty="0" smtClean="0">
                <a:latin typeface="黑体" pitchFamily="49" charset="-122"/>
                <a:ea typeface="黑体" pitchFamily="49" charset="-122"/>
              </a:rPr>
              <a:t>42.85</a:t>
            </a:r>
            <a:endParaRPr lang="zh-CN" altLang="en-US" sz="2000" dirty="0">
              <a:latin typeface="黑体" pitchFamily="49" charset="-122"/>
              <a:ea typeface="黑体" pitchFamily="49" charset="-122"/>
            </a:endParaRPr>
          </a:p>
        </p:txBody>
      </p:sp>
      <p:pic>
        <p:nvPicPr>
          <p:cNvPr id="129025" name="Picture 1"/>
          <p:cNvPicPr>
            <a:picLocks noChangeAspect="1" noChangeArrowheads="1"/>
          </p:cNvPicPr>
          <p:nvPr/>
        </p:nvPicPr>
        <p:blipFill>
          <a:blip r:embed="rId2" cstate="print"/>
          <a:srcRect/>
          <a:stretch>
            <a:fillRect/>
          </a:stretch>
        </p:blipFill>
        <p:spPr bwMode="auto">
          <a:xfrm>
            <a:off x="3923928" y="1340768"/>
            <a:ext cx="4164881" cy="494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zh-CN" altLang="en-US" sz="2800" dirty="0" smtClean="0">
                <a:latin typeface="黑体" pitchFamily="49" charset="-122"/>
                <a:ea typeface="黑体" pitchFamily="49" charset="-122"/>
              </a:rPr>
              <a:t>第二轮专业评价工作的总体安排</a:t>
            </a:r>
            <a:endParaRPr lang="en-US" altLang="zh-CN" sz="2800" dirty="0">
              <a:latin typeface="黑体" pitchFamily="49" charset="-122"/>
              <a:ea typeface="黑体" pitchFamily="49" charset="-122"/>
            </a:endParaRPr>
          </a:p>
        </p:txBody>
      </p:sp>
      <p:pic>
        <p:nvPicPr>
          <p:cNvPr id="128001" name="Picture 1"/>
          <p:cNvPicPr>
            <a:picLocks noChangeAspect="1" noChangeArrowheads="1"/>
          </p:cNvPicPr>
          <p:nvPr/>
        </p:nvPicPr>
        <p:blipFill>
          <a:blip r:embed="rId2" cstate="print"/>
          <a:srcRect/>
          <a:stretch>
            <a:fillRect/>
          </a:stretch>
        </p:blipFill>
        <p:spPr bwMode="auto">
          <a:xfrm>
            <a:off x="0" y="1124744"/>
            <a:ext cx="8676456" cy="532859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582TGp_GoUp_light_ani">
  <a:themeElements>
    <a:clrScheme name="Default Design 1">
      <a:dk1>
        <a:srgbClr val="000000"/>
      </a:dk1>
      <a:lt1>
        <a:srgbClr val="FFFFFF"/>
      </a:lt1>
      <a:dk2>
        <a:srgbClr val="000000"/>
      </a:dk2>
      <a:lt2>
        <a:srgbClr val="4D4D4D"/>
      </a:lt2>
      <a:accent1>
        <a:srgbClr val="3CC2B5"/>
      </a:accent1>
      <a:accent2>
        <a:srgbClr val="81A551"/>
      </a:accent2>
      <a:accent3>
        <a:srgbClr val="FFFFFF"/>
      </a:accent3>
      <a:accent4>
        <a:srgbClr val="000000"/>
      </a:accent4>
      <a:accent5>
        <a:srgbClr val="AFDDD7"/>
      </a:accent5>
      <a:accent6>
        <a:srgbClr val="749549"/>
      </a:accent6>
      <a:hlink>
        <a:srgbClr val="F1B50D"/>
      </a:hlink>
      <a:folHlink>
        <a:srgbClr val="15ACE1"/>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4D4D4D"/>
        </a:lt2>
        <a:accent1>
          <a:srgbClr val="3CC2B5"/>
        </a:accent1>
        <a:accent2>
          <a:srgbClr val="81A551"/>
        </a:accent2>
        <a:accent3>
          <a:srgbClr val="FFFFFF"/>
        </a:accent3>
        <a:accent4>
          <a:srgbClr val="000000"/>
        </a:accent4>
        <a:accent5>
          <a:srgbClr val="AFDDD7"/>
        </a:accent5>
        <a:accent6>
          <a:srgbClr val="749549"/>
        </a:accent6>
        <a:hlink>
          <a:srgbClr val="F1B50D"/>
        </a:hlink>
        <a:folHlink>
          <a:srgbClr val="15ACE1"/>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53451"/>
        </a:dk2>
        <a:lt2>
          <a:srgbClr val="4D4D4D"/>
        </a:lt2>
        <a:accent1>
          <a:srgbClr val="88B43A"/>
        </a:accent1>
        <a:accent2>
          <a:srgbClr val="D0C644"/>
        </a:accent2>
        <a:accent3>
          <a:srgbClr val="FFFFFF"/>
        </a:accent3>
        <a:accent4>
          <a:srgbClr val="000000"/>
        </a:accent4>
        <a:accent5>
          <a:srgbClr val="C3D6AE"/>
        </a:accent5>
        <a:accent6>
          <a:srgbClr val="BCB33D"/>
        </a:accent6>
        <a:hlink>
          <a:srgbClr val="DD93B4"/>
        </a:hlink>
        <a:folHlink>
          <a:srgbClr val="87A5A7"/>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333300"/>
        </a:dk2>
        <a:lt2>
          <a:srgbClr val="4D4D4D"/>
        </a:lt2>
        <a:accent1>
          <a:srgbClr val="F5B80B"/>
        </a:accent1>
        <a:accent2>
          <a:srgbClr val="6292C6"/>
        </a:accent2>
        <a:accent3>
          <a:srgbClr val="FFFFFF"/>
        </a:accent3>
        <a:accent4>
          <a:srgbClr val="000000"/>
        </a:accent4>
        <a:accent5>
          <a:srgbClr val="F9D8AA"/>
        </a:accent5>
        <a:accent6>
          <a:srgbClr val="5884B3"/>
        </a:accent6>
        <a:hlink>
          <a:srgbClr val="74BD43"/>
        </a:hlink>
        <a:folHlink>
          <a:srgbClr val="C4B79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582TGp_GoUp_light_ani</Template>
  <TotalTime>76</TotalTime>
  <Words>915</Words>
  <Application>Microsoft Office PowerPoint</Application>
  <PresentationFormat>全屏显示(4:3)</PresentationFormat>
  <Paragraphs>64</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582TGp_GoUp_light_ani</vt:lpstr>
      <vt:lpstr>江西省第二轮本科专业综合评价 基本情况介绍及工作部署</vt:lpstr>
      <vt:lpstr>主要内容</vt:lpstr>
      <vt:lpstr>幻灯片 3</vt:lpstr>
      <vt:lpstr>新一轮专业综合评价目标</vt:lpstr>
      <vt:lpstr>参评对象</vt:lpstr>
      <vt:lpstr>评价时间范围</vt:lpstr>
      <vt:lpstr>专业综合评价新变化</vt:lpstr>
      <vt:lpstr>评价指标体系</vt:lpstr>
      <vt:lpstr>第二轮专业评价工作的总体安排</vt:lpstr>
      <vt:lpstr>幻灯片 10</vt:lpstr>
      <vt:lpstr>幻灯片 11</vt:lpstr>
      <vt:lpstr>幻灯片 12</vt:lpstr>
      <vt:lpstr>教指委委员的工作</vt:lpstr>
      <vt:lpstr>各二级学院的工作</vt:lpstr>
      <vt:lpstr>幻灯片 15</vt:lpstr>
    </vt:vector>
  </TitlesOfParts>
  <Company>P R 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Windows User</dc:creator>
  <cp:lastModifiedBy>Windows User</cp:lastModifiedBy>
  <cp:revision>14</cp:revision>
  <dcterms:created xsi:type="dcterms:W3CDTF">2021-07-14T00:14:19Z</dcterms:created>
  <dcterms:modified xsi:type="dcterms:W3CDTF">2021-07-14T03:13:54Z</dcterms:modified>
</cp:coreProperties>
</file>